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‹#›</a:t>
            </a:fld>
            <a:endParaRPr spc="-38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8" y="0"/>
                </a:lnTo>
                <a:lnTo>
                  <a:pt x="18287998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‹#›</a:t>
            </a:fld>
            <a:endParaRPr spc="-38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‹#›</a:t>
            </a:fld>
            <a:endParaRPr spc="-38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‹#›</a:t>
            </a:fld>
            <a:endParaRPr spc="-38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‹#›</a:t>
            </a:fld>
            <a:endParaRPr spc="-38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8103" y="114449"/>
            <a:ext cx="10311793" cy="1797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92844" y="3834492"/>
            <a:ext cx="9152890" cy="2277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490349" y="9328279"/>
            <a:ext cx="379094" cy="717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‹#›</a:t>
            </a:fld>
            <a:endParaRPr spc="-38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5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image" Target="../media/image10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jp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jpg"/><Relationship Id="rId35" Type="http://schemas.openxmlformats.org/officeDocument/2006/relationships/image" Target="../media/image46.png"/><Relationship Id="rId8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647700"/>
            <a:ext cx="18288000" cy="109347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97013"/>
              <a:ext cx="18287999" cy="9689986"/>
            </a:xfrm>
            <a:prstGeom prst="rect">
              <a:avLst/>
            </a:prstGeom>
            <a:ln>
              <a:solidFill>
                <a:srgbClr val="55882F"/>
              </a:solidFill>
            </a:ln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7998" y="0"/>
                  </a:lnTo>
                  <a:lnTo>
                    <a:pt x="18287998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749"/>
              </a:srgbClr>
            </a:solidFill>
            <a:ln>
              <a:solidFill>
                <a:srgbClr val="5588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E24600-8DDC-6F8B-8AF4-D97692BA38B9}"/>
              </a:ext>
            </a:extLst>
          </p:cNvPr>
          <p:cNvSpPr/>
          <p:nvPr/>
        </p:nvSpPr>
        <p:spPr>
          <a:xfrm>
            <a:off x="5924543" y="4017022"/>
            <a:ext cx="63246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6247359" y="6941517"/>
            <a:ext cx="536130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i="1" dirty="0">
                <a:latin typeface="Calibri"/>
                <a:cs typeface="Calibri"/>
              </a:rPr>
              <a:t>Sustainable</a:t>
            </a:r>
            <a:r>
              <a:rPr sz="4100" i="1" spc="-215" dirty="0">
                <a:latin typeface="Calibri"/>
                <a:cs typeface="Calibri"/>
              </a:rPr>
              <a:t> </a:t>
            </a:r>
            <a:r>
              <a:rPr sz="4100" i="1" spc="-10" dirty="0">
                <a:latin typeface="Calibri"/>
                <a:cs typeface="Calibri"/>
              </a:rPr>
              <a:t>Development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041" y="7977174"/>
            <a:ext cx="3855085" cy="17875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spc="150" dirty="0">
                <a:latin typeface="Arial"/>
                <a:cs typeface="Arial"/>
              </a:rPr>
              <a:t>Done</a:t>
            </a:r>
            <a:r>
              <a:rPr sz="2000" spc="240" dirty="0">
                <a:latin typeface="Arial"/>
                <a:cs typeface="Arial"/>
              </a:rPr>
              <a:t> </a:t>
            </a:r>
            <a:r>
              <a:rPr sz="2000" spc="90" dirty="0">
                <a:latin typeface="Arial"/>
                <a:cs typeface="Arial"/>
              </a:rPr>
              <a:t>by: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5599"/>
              </a:lnSpc>
            </a:pPr>
            <a:r>
              <a:rPr sz="2000" spc="150" dirty="0">
                <a:latin typeface="Arial"/>
                <a:cs typeface="Arial"/>
              </a:rPr>
              <a:t>Catarina</a:t>
            </a:r>
            <a:r>
              <a:rPr sz="2000" spc="260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Camarate</a:t>
            </a:r>
            <a:r>
              <a:rPr sz="2000" spc="265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cs125875 </a:t>
            </a:r>
            <a:r>
              <a:rPr sz="2000" spc="160" dirty="0">
                <a:latin typeface="Arial"/>
                <a:cs typeface="Arial"/>
              </a:rPr>
              <a:t>Delfina</a:t>
            </a:r>
            <a:r>
              <a:rPr sz="2000" spc="260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Larghi</a:t>
            </a:r>
            <a:r>
              <a:rPr sz="2000" spc="260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dl126096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spc="155" dirty="0">
                <a:latin typeface="Arial"/>
                <a:cs typeface="Arial"/>
              </a:rPr>
              <a:t>Lorena</a:t>
            </a:r>
            <a:r>
              <a:rPr sz="2000" spc="235" dirty="0">
                <a:latin typeface="Arial"/>
                <a:cs typeface="Arial"/>
              </a:rPr>
              <a:t> </a:t>
            </a:r>
            <a:r>
              <a:rPr sz="2000" spc="65" dirty="0">
                <a:latin typeface="Arial"/>
                <a:cs typeface="Arial"/>
              </a:rPr>
              <a:t>Gasse</a:t>
            </a:r>
            <a:r>
              <a:rPr sz="2000" spc="245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lg126332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spc="110" dirty="0">
                <a:latin typeface="Arial"/>
                <a:cs typeface="Arial"/>
              </a:rPr>
              <a:t>Luis</a:t>
            </a:r>
            <a:r>
              <a:rPr sz="2000" spc="240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Silvano</a:t>
            </a:r>
            <a:r>
              <a:rPr sz="2000" spc="245" dirty="0">
                <a:latin typeface="Arial"/>
                <a:cs typeface="Arial"/>
              </a:rPr>
              <a:t> </a:t>
            </a:r>
            <a:r>
              <a:rPr sz="2000" spc="125" dirty="0">
                <a:latin typeface="Arial"/>
                <a:cs typeface="Arial"/>
              </a:rPr>
              <a:t>ls126206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58D56-8EDE-196A-8396-F0607C11D56E}"/>
              </a:ext>
            </a:extLst>
          </p:cNvPr>
          <p:cNvSpPr txBox="1"/>
          <p:nvPr/>
        </p:nvSpPr>
        <p:spPr>
          <a:xfrm>
            <a:off x="5924542" y="4073941"/>
            <a:ext cx="63246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avolini" panose="020B0502040204020203" pitchFamily="66" charset="0"/>
                <a:cs typeface="Cavolini" panose="020B0502040204020203" pitchFamily="66" charset="0"/>
              </a:rPr>
              <a:t>How does the consumption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CB344-4DB4-B8C0-C224-0B3D27FC2B48}"/>
              </a:ext>
            </a:extLst>
          </p:cNvPr>
          <p:cNvSpPr/>
          <p:nvPr/>
        </p:nvSpPr>
        <p:spPr>
          <a:xfrm>
            <a:off x="5727124" y="4627940"/>
            <a:ext cx="6719439" cy="584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733607-BF35-A504-137A-7A60D43A7739}"/>
              </a:ext>
            </a:extLst>
          </p:cNvPr>
          <p:cNvSpPr/>
          <p:nvPr/>
        </p:nvSpPr>
        <p:spPr>
          <a:xfrm>
            <a:off x="6752137" y="5245813"/>
            <a:ext cx="480060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648B5-EB58-A98B-4A7F-F39EE80D6A7B}"/>
              </a:ext>
            </a:extLst>
          </p:cNvPr>
          <p:cNvSpPr txBox="1"/>
          <p:nvPr/>
        </p:nvSpPr>
        <p:spPr>
          <a:xfrm>
            <a:off x="5727125" y="4646570"/>
            <a:ext cx="71628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of meat and vegetables affect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535C3-2B29-191D-28EF-43CEABD79B14}"/>
              </a:ext>
            </a:extLst>
          </p:cNvPr>
          <p:cNvSpPr txBox="1"/>
          <p:nvPr/>
        </p:nvSpPr>
        <p:spPr>
          <a:xfrm>
            <a:off x="6980738" y="5245812"/>
            <a:ext cx="6634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volini" panose="03000502040302020204" pitchFamily="66" charset="0"/>
                <a:cs typeface="Cavolini" panose="03000502040302020204" pitchFamily="66" charset="0"/>
              </a:rPr>
              <a:t>the Environment 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E487C6-FA92-A7CF-D29D-60D406FA1DAF}"/>
              </a:ext>
            </a:extLst>
          </p:cNvPr>
          <p:cNvSpPr/>
          <p:nvPr/>
        </p:nvSpPr>
        <p:spPr>
          <a:xfrm>
            <a:off x="8060364" y="5809728"/>
            <a:ext cx="2052955" cy="584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ADDE8-A556-7374-7845-F17B00DB73CD}"/>
              </a:ext>
            </a:extLst>
          </p:cNvPr>
          <p:cNvSpPr txBox="1"/>
          <p:nvPr/>
        </p:nvSpPr>
        <p:spPr>
          <a:xfrm>
            <a:off x="8229600" y="5864425"/>
            <a:ext cx="27674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volini" panose="03000502040302020204" pitchFamily="66" charset="0"/>
                <a:cs typeface="Cavolini" panose="03000502040302020204" pitchFamily="66" charset="0"/>
              </a:rPr>
              <a:t>Europe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6"/>
                </a:lnTo>
                <a:close/>
              </a:path>
            </a:pathLst>
          </a:custGeom>
          <a:solidFill>
            <a:srgbClr val="000000">
              <a:alpha val="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7215271"/>
            <a:ext cx="18288000" cy="3072130"/>
            <a:chOff x="0" y="7215271"/>
            <a:chExt cx="18288000" cy="3072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0758"/>
              <a:ext cx="18287999" cy="21162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5878" y="7215271"/>
              <a:ext cx="1371051" cy="3060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95878" y="191009"/>
            <a:ext cx="1323974" cy="13239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8695" y="1995332"/>
            <a:ext cx="5753099" cy="57530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42789" y="995429"/>
            <a:ext cx="6002655" cy="794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200" i="0" spc="-880" dirty="0">
                <a:solidFill>
                  <a:srgbClr val="238604"/>
                </a:solidFill>
                <a:latin typeface="Calibri"/>
                <a:cs typeface="Calibri"/>
              </a:rPr>
              <a:t>Thank</a:t>
            </a:r>
            <a:r>
              <a:rPr sz="9200" i="0" spc="-655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9200" i="0" spc="-1030" dirty="0">
                <a:solidFill>
                  <a:srgbClr val="238604"/>
                </a:solidFill>
                <a:latin typeface="Calibri"/>
                <a:cs typeface="Calibri"/>
              </a:rPr>
              <a:t>you</a:t>
            </a:r>
            <a:r>
              <a:rPr sz="9200" i="0" spc="-650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9200" i="0" spc="-25" dirty="0">
                <a:solidFill>
                  <a:srgbClr val="238604"/>
                </a:solidFill>
                <a:latin typeface="Calibri"/>
                <a:cs typeface="Calibri"/>
              </a:rPr>
              <a:t>for</a:t>
            </a:r>
            <a:endParaRPr sz="9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565"/>
              </a:spcBef>
            </a:pPr>
            <a:r>
              <a:rPr sz="9200" i="0" spc="-670" dirty="0">
                <a:solidFill>
                  <a:srgbClr val="3A292E"/>
                </a:solidFill>
                <a:latin typeface="Calibri"/>
                <a:cs typeface="Calibri"/>
              </a:rPr>
              <a:t>your</a:t>
            </a:r>
            <a:r>
              <a:rPr sz="9200" i="0" spc="-650" dirty="0">
                <a:solidFill>
                  <a:srgbClr val="3A292E"/>
                </a:solidFill>
                <a:latin typeface="Calibri"/>
                <a:cs typeface="Calibri"/>
              </a:rPr>
              <a:t> </a:t>
            </a:r>
            <a:r>
              <a:rPr sz="9200" i="0" spc="-710" dirty="0">
                <a:solidFill>
                  <a:srgbClr val="3A292E"/>
                </a:solidFill>
                <a:latin typeface="Calibri"/>
                <a:cs typeface="Calibri"/>
              </a:rPr>
              <a:t>attention!</a:t>
            </a:r>
            <a:endParaRPr sz="9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70790" y="9328281"/>
            <a:ext cx="605790" cy="7175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4000" spc="-430" dirty="0">
                <a:latin typeface="Arial Black"/>
                <a:cs typeface="Arial Black"/>
              </a:rPr>
              <a:t>10</a:t>
            </a:r>
            <a:endParaRPr sz="4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8"/>
                </a:lnTo>
                <a:close/>
              </a:path>
            </a:pathLst>
          </a:custGeom>
          <a:solidFill>
            <a:srgbClr val="000000">
              <a:alpha val="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722572"/>
            <a:ext cx="18288000" cy="8564880"/>
            <a:chOff x="0" y="1722572"/>
            <a:chExt cx="18288000" cy="8564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0755"/>
              <a:ext cx="18287999" cy="2116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3933" y="1722572"/>
              <a:ext cx="6562724" cy="68389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95878" y="191009"/>
            <a:ext cx="1323974" cy="13239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610" y="2144621"/>
            <a:ext cx="1131981" cy="12942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9610" y="4497204"/>
            <a:ext cx="1131981" cy="12942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610" y="6878172"/>
            <a:ext cx="1131981" cy="12942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595878" y="7215266"/>
            <a:ext cx="1371051" cy="30606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4577" rIns="0" bIns="0" rtlCol="0">
            <a:spAutoFit/>
          </a:bodyPr>
          <a:lstStyle/>
          <a:p>
            <a:pPr marL="44411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Index</a:t>
            </a: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78778" y="2144621"/>
            <a:ext cx="3212785" cy="74565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324627" y="4837365"/>
            <a:ext cx="508571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1475">
              <a:lnSpc>
                <a:spcPct val="116700"/>
              </a:lnSpc>
              <a:spcBef>
                <a:spcPts val="95"/>
              </a:spcBef>
            </a:pPr>
            <a:r>
              <a:rPr sz="3000" i="1" spc="-20" dirty="0">
                <a:latin typeface="Calibri"/>
                <a:cs typeface="Calibri"/>
              </a:rPr>
              <a:t>Solutions</a:t>
            </a:r>
            <a:r>
              <a:rPr sz="3000" i="1" spc="-90" dirty="0">
                <a:latin typeface="Calibri"/>
                <a:cs typeface="Calibri"/>
              </a:rPr>
              <a:t> </a:t>
            </a:r>
            <a:r>
              <a:rPr sz="3000" i="1" spc="55" dirty="0">
                <a:latin typeface="Calibri"/>
                <a:cs typeface="Calibri"/>
              </a:rPr>
              <a:t>for</a:t>
            </a:r>
            <a:r>
              <a:rPr sz="3000" i="1" spc="-85" dirty="0">
                <a:latin typeface="Calibri"/>
                <a:cs typeface="Calibri"/>
              </a:rPr>
              <a:t> </a:t>
            </a:r>
            <a:r>
              <a:rPr sz="3000" i="1" spc="-25" dirty="0">
                <a:latin typeface="Calibri"/>
                <a:cs typeface="Calibri"/>
              </a:rPr>
              <a:t>Guarantee</a:t>
            </a:r>
            <a:r>
              <a:rPr sz="3000" i="1" spc="-90" dirty="0">
                <a:latin typeface="Calibri"/>
                <a:cs typeface="Calibri"/>
              </a:rPr>
              <a:t> </a:t>
            </a:r>
            <a:r>
              <a:rPr sz="3000" i="1" spc="-25" dirty="0">
                <a:latin typeface="Calibri"/>
                <a:cs typeface="Calibri"/>
              </a:rPr>
              <a:t>the </a:t>
            </a:r>
            <a:r>
              <a:rPr sz="3000" i="1" dirty="0">
                <a:latin typeface="Calibri"/>
                <a:cs typeface="Calibri"/>
              </a:rPr>
              <a:t>Preservation</a:t>
            </a:r>
            <a:r>
              <a:rPr sz="3000" i="1" spc="10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of</a:t>
            </a:r>
            <a:r>
              <a:rPr sz="3000" i="1" spc="10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the</a:t>
            </a:r>
            <a:r>
              <a:rPr sz="3000" i="1" spc="10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Environment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2</a:t>
            </a:fld>
            <a:endParaRPr spc="-385" dirty="0"/>
          </a:p>
        </p:txBody>
      </p:sp>
      <p:sp>
        <p:nvSpPr>
          <p:cNvPr id="14" name="object 14"/>
          <p:cNvSpPr txBox="1"/>
          <p:nvPr/>
        </p:nvSpPr>
        <p:spPr>
          <a:xfrm>
            <a:off x="3473502" y="2511518"/>
            <a:ext cx="2626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3955" algn="l"/>
              </a:tabLst>
            </a:pPr>
            <a:r>
              <a:rPr sz="3000" i="1" spc="-10" dirty="0">
                <a:latin typeface="Calibri"/>
                <a:cs typeface="Calibri"/>
              </a:rPr>
              <a:t>Introduction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60" dirty="0">
                <a:latin typeface="Calibri"/>
                <a:cs typeface="Calibri"/>
              </a:rPr>
              <a:t>3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0579" y="4535395"/>
            <a:ext cx="544258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0415" marR="5080" indent="-768350">
              <a:lnSpc>
                <a:spcPct val="116700"/>
              </a:lnSpc>
              <a:spcBef>
                <a:spcPts val="95"/>
              </a:spcBef>
              <a:tabLst>
                <a:tab pos="3381375" algn="l"/>
                <a:tab pos="5249545" algn="l"/>
              </a:tabLst>
            </a:pPr>
            <a:r>
              <a:rPr sz="3000" i="1" spc="-114" dirty="0">
                <a:latin typeface="Calibri"/>
                <a:cs typeface="Calibri"/>
              </a:rPr>
              <a:t>Meat</a:t>
            </a:r>
            <a:r>
              <a:rPr sz="3000" i="1" spc="-6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and</a:t>
            </a:r>
            <a:r>
              <a:rPr sz="3000" i="1" spc="-6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Vegetables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10" dirty="0">
                <a:latin typeface="Calibri"/>
                <a:cs typeface="Calibri"/>
              </a:rPr>
              <a:t>European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150" dirty="0">
                <a:latin typeface="Calibri"/>
                <a:cs typeface="Calibri"/>
              </a:rPr>
              <a:t>4 </a:t>
            </a:r>
            <a:r>
              <a:rPr sz="3000" i="1" spc="-25" dirty="0">
                <a:latin typeface="Calibri"/>
                <a:cs typeface="Calibri"/>
              </a:rPr>
              <a:t>Consumption</a:t>
            </a:r>
            <a:r>
              <a:rPr sz="3000" i="1" spc="-114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Analysis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29013" y="6964177"/>
            <a:ext cx="5253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1585" algn="l"/>
              </a:tabLst>
            </a:pPr>
            <a:r>
              <a:rPr sz="3000" i="1" spc="-30" dirty="0">
                <a:latin typeface="Calibri"/>
                <a:cs typeface="Calibri"/>
              </a:rPr>
              <a:t>Should</a:t>
            </a:r>
            <a:r>
              <a:rPr sz="3000" i="1" spc="-140" dirty="0">
                <a:latin typeface="Calibri"/>
                <a:cs typeface="Calibri"/>
              </a:rPr>
              <a:t> </a:t>
            </a:r>
            <a:r>
              <a:rPr sz="3000" i="1" spc="-330" dirty="0">
                <a:latin typeface="Calibri"/>
                <a:cs typeface="Calibri"/>
              </a:rPr>
              <a:t>We</a:t>
            </a:r>
            <a:r>
              <a:rPr sz="3000" i="1" spc="-6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Eat</a:t>
            </a:r>
            <a:r>
              <a:rPr sz="3000" i="1" spc="-170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Less</a:t>
            </a:r>
            <a:r>
              <a:rPr sz="3000" i="1" spc="-130" dirty="0">
                <a:latin typeface="Calibri"/>
                <a:cs typeface="Calibri"/>
              </a:rPr>
              <a:t> </a:t>
            </a:r>
            <a:r>
              <a:rPr sz="3000" i="1" spc="-114" dirty="0">
                <a:latin typeface="Calibri"/>
                <a:cs typeface="Calibri"/>
              </a:rPr>
              <a:t>Meat</a:t>
            </a:r>
            <a:r>
              <a:rPr sz="3000" i="1" spc="-65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(Video)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65" dirty="0">
                <a:latin typeface="Calibri"/>
                <a:cs typeface="Calibri"/>
              </a:rPr>
              <a:t>6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17496" y="2168618"/>
            <a:ext cx="5244465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3000" i="1" dirty="0">
                <a:latin typeface="Calibri"/>
                <a:cs typeface="Calibri"/>
              </a:rPr>
              <a:t>Features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and</a:t>
            </a:r>
            <a:r>
              <a:rPr sz="3000" i="1" spc="-40" dirty="0">
                <a:latin typeface="Calibri"/>
                <a:cs typeface="Calibri"/>
              </a:rPr>
              <a:t> </a:t>
            </a:r>
            <a:r>
              <a:rPr sz="3000" i="1" spc="-50" dirty="0">
                <a:latin typeface="Calibri"/>
                <a:cs typeface="Calibri"/>
              </a:rPr>
              <a:t>Systems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of</a:t>
            </a:r>
            <a:r>
              <a:rPr sz="3000" i="1" spc="-40" dirty="0">
                <a:latin typeface="Calibri"/>
                <a:cs typeface="Calibri"/>
              </a:rPr>
              <a:t> </a:t>
            </a:r>
            <a:r>
              <a:rPr sz="3000" i="1" spc="-114" dirty="0">
                <a:latin typeface="Calibri"/>
                <a:cs typeface="Calibri"/>
              </a:rPr>
              <a:t>Meat</a:t>
            </a:r>
            <a:r>
              <a:rPr sz="3000" i="1" spc="-45" dirty="0">
                <a:latin typeface="Calibri"/>
                <a:cs typeface="Calibri"/>
              </a:rPr>
              <a:t> </a:t>
            </a:r>
            <a:r>
              <a:rPr sz="3000" i="1" spc="-25" dirty="0">
                <a:latin typeface="Calibri"/>
                <a:cs typeface="Calibri"/>
              </a:rPr>
              <a:t>and</a:t>
            </a:r>
            <a:endParaRPr sz="3000">
              <a:latin typeface="Calibri"/>
              <a:cs typeface="Calibri"/>
            </a:endParaRPr>
          </a:p>
          <a:p>
            <a:pPr marL="864235" algn="ctr">
              <a:lnSpc>
                <a:spcPct val="100000"/>
              </a:lnSpc>
              <a:spcBef>
                <a:spcPts val="600"/>
              </a:spcBef>
              <a:tabLst>
                <a:tab pos="3243580" algn="l"/>
              </a:tabLst>
            </a:pPr>
            <a:r>
              <a:rPr sz="3000" i="1" spc="-10" dirty="0">
                <a:latin typeface="Calibri"/>
                <a:cs typeface="Calibri"/>
              </a:rPr>
              <a:t>Vegetables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50" dirty="0">
                <a:latin typeface="Calibri"/>
                <a:cs typeface="Calibri"/>
              </a:rPr>
              <a:t>7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854972" y="5373596"/>
            <a:ext cx="2051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110" dirty="0">
                <a:latin typeface="Calibri"/>
                <a:cs typeface="Calibri"/>
              </a:rPr>
              <a:t>8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62835" y="7381860"/>
            <a:ext cx="2417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4405" algn="l"/>
              </a:tabLst>
            </a:pPr>
            <a:r>
              <a:rPr sz="3000" i="1" spc="-10" dirty="0">
                <a:latin typeface="Calibri"/>
                <a:cs typeface="Calibri"/>
              </a:rPr>
              <a:t>Conclusion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60" dirty="0">
                <a:latin typeface="Calibri"/>
                <a:cs typeface="Calibri"/>
              </a:rPr>
              <a:t>9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7"/>
                </a:lnTo>
                <a:close/>
              </a:path>
            </a:pathLst>
          </a:custGeom>
          <a:solidFill>
            <a:srgbClr val="000000">
              <a:alpha val="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7215267"/>
            <a:ext cx="18288000" cy="3072130"/>
            <a:chOff x="0" y="7215267"/>
            <a:chExt cx="18288000" cy="3072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0754"/>
              <a:ext cx="18287999" cy="21162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5878" y="7215267"/>
              <a:ext cx="1371051" cy="3060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95878" y="191009"/>
            <a:ext cx="1323974" cy="13239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108195" y="2222676"/>
            <a:ext cx="14420850" cy="6363335"/>
            <a:chOff x="3108195" y="2222676"/>
            <a:chExt cx="14420850" cy="63633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8195" y="2241790"/>
              <a:ext cx="12363449" cy="60102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26003" y="2241726"/>
              <a:ext cx="16510" cy="6325235"/>
            </a:xfrm>
            <a:custGeom>
              <a:avLst/>
              <a:gdLst/>
              <a:ahLst/>
              <a:cxnLst/>
              <a:rect l="l" t="t" r="r" b="b"/>
              <a:pathLst>
                <a:path w="16510" h="6325234">
                  <a:moveTo>
                    <a:pt x="16246" y="632463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2386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6805" y="3052164"/>
              <a:ext cx="6891833" cy="39528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16848" y="6569905"/>
            <a:ext cx="112395" cy="306705"/>
          </a:xfrm>
          <a:prstGeom prst="rect">
            <a:avLst/>
          </a:prstGeom>
        </p:spPr>
        <p:txBody>
          <a:bodyPr vert="vert270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10" dirty="0">
                <a:solidFill>
                  <a:srgbClr val="FFFFFF"/>
                </a:solidFill>
                <a:latin typeface="Arial Black"/>
                <a:cs typeface="Arial Black"/>
              </a:rPr>
              <a:t>Portugal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602" rIns="0" bIns="0" rtlCol="0">
            <a:spAutoFit/>
          </a:bodyPr>
          <a:lstStyle/>
          <a:p>
            <a:pPr marL="35179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Introduction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44487" y="2114790"/>
            <a:ext cx="275717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734060" algn="l"/>
                <a:tab pos="951865" algn="l"/>
                <a:tab pos="1492250" algn="l"/>
              </a:tabLst>
            </a:pPr>
            <a:r>
              <a:rPr sz="3000" i="1" spc="-20" dirty="0">
                <a:latin typeface="Calibri"/>
                <a:cs typeface="Calibri"/>
              </a:rPr>
              <a:t>This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10" dirty="0">
                <a:latin typeface="Calibri"/>
                <a:cs typeface="Calibri"/>
              </a:rPr>
              <a:t>Presentation </a:t>
            </a:r>
            <a:r>
              <a:rPr sz="3000" i="1" spc="-20" dirty="0">
                <a:solidFill>
                  <a:srgbClr val="238604"/>
                </a:solidFill>
                <a:latin typeface="Calibri"/>
                <a:cs typeface="Calibri"/>
              </a:rPr>
              <a:t>aims</a:t>
            </a:r>
            <a:r>
              <a:rPr sz="3000" i="1" dirty="0">
                <a:solidFill>
                  <a:srgbClr val="238604"/>
                </a:solidFill>
                <a:latin typeface="Calibri"/>
                <a:cs typeface="Calibri"/>
              </a:rPr>
              <a:t>	</a:t>
            </a:r>
            <a:r>
              <a:rPr sz="3000" i="1" spc="-25" dirty="0">
                <a:latin typeface="Calibri"/>
                <a:cs typeface="Calibri"/>
              </a:rPr>
              <a:t>to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10" dirty="0">
                <a:latin typeface="Calibri"/>
                <a:cs typeface="Calibri"/>
              </a:rPr>
              <a:t>concern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44487" y="3181590"/>
            <a:ext cx="2759710" cy="2692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2219325" algn="l"/>
              </a:tabLst>
            </a:pPr>
            <a:r>
              <a:rPr sz="3000" i="1" spc="-20" dirty="0">
                <a:latin typeface="Calibri"/>
                <a:cs typeface="Calibri"/>
              </a:rPr>
              <a:t>with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25" dirty="0">
                <a:latin typeface="Calibri"/>
                <a:cs typeface="Calibri"/>
              </a:rPr>
              <a:t>the</a:t>
            </a:r>
            <a:endParaRPr sz="3000">
              <a:latin typeface="Calibri"/>
              <a:cs typeface="Calibri"/>
            </a:endParaRPr>
          </a:p>
          <a:p>
            <a:pPr marL="12700" marR="5080">
              <a:lnSpc>
                <a:spcPts val="4200"/>
              </a:lnSpc>
              <a:spcBef>
                <a:spcPts val="100"/>
              </a:spcBef>
              <a:tabLst>
                <a:tab pos="1765300" algn="l"/>
                <a:tab pos="2219960" algn="l"/>
                <a:tab pos="2279650" algn="l"/>
              </a:tabLst>
            </a:pPr>
            <a:r>
              <a:rPr sz="3000" i="1" spc="-10" dirty="0">
                <a:latin typeface="Calibri"/>
                <a:cs typeface="Calibri"/>
              </a:rPr>
              <a:t>conditions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25" dirty="0">
                <a:latin typeface="Calibri"/>
                <a:cs typeface="Calibri"/>
              </a:rPr>
              <a:t>of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25" dirty="0">
                <a:latin typeface="Calibri"/>
                <a:cs typeface="Calibri"/>
              </a:rPr>
              <a:t>the </a:t>
            </a:r>
            <a:r>
              <a:rPr sz="3000" i="1" spc="-10" dirty="0">
                <a:latin typeface="Calibri"/>
                <a:cs typeface="Calibri"/>
              </a:rPr>
              <a:t>environment</a:t>
            </a:r>
            <a:r>
              <a:rPr sz="3000" i="1" dirty="0">
                <a:latin typeface="Calibri"/>
                <a:cs typeface="Calibri"/>
              </a:rPr>
              <a:t>		</a:t>
            </a:r>
            <a:r>
              <a:rPr sz="3000" i="1" spc="30" dirty="0">
                <a:latin typeface="Calibri"/>
                <a:cs typeface="Calibri"/>
              </a:rPr>
              <a:t>for </a:t>
            </a:r>
            <a:r>
              <a:rPr sz="3000" i="1" spc="50" dirty="0">
                <a:latin typeface="Calibri"/>
                <a:cs typeface="Calibri"/>
              </a:rPr>
              <a:t>future </a:t>
            </a:r>
            <a:r>
              <a:rPr sz="3000" i="1" spc="-10" dirty="0">
                <a:latin typeface="Calibri"/>
                <a:cs typeface="Calibri"/>
              </a:rPr>
              <a:t>generations.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80529" y="2114790"/>
            <a:ext cx="444373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765175" algn="l"/>
                <a:tab pos="1854200" algn="l"/>
                <a:tab pos="2551430" algn="l"/>
                <a:tab pos="3304540" algn="l"/>
              </a:tabLst>
            </a:pPr>
            <a:r>
              <a:rPr sz="3000" i="1" spc="-330" dirty="0">
                <a:solidFill>
                  <a:srgbClr val="238604"/>
                </a:solidFill>
                <a:latin typeface="Calibri"/>
                <a:cs typeface="Calibri"/>
              </a:rPr>
              <a:t>We</a:t>
            </a:r>
            <a:r>
              <a:rPr sz="3000" i="1" spc="235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000" i="1" dirty="0">
                <a:solidFill>
                  <a:srgbClr val="238604"/>
                </a:solidFill>
                <a:latin typeface="Calibri"/>
                <a:cs typeface="Calibri"/>
              </a:rPr>
              <a:t>desire</a:t>
            </a:r>
            <a:r>
              <a:rPr sz="3000" i="1" spc="275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to</a:t>
            </a:r>
            <a:r>
              <a:rPr sz="3000" i="1" spc="270" dirty="0">
                <a:latin typeface="Calibri"/>
                <a:cs typeface="Calibri"/>
              </a:rPr>
              <a:t> </a:t>
            </a:r>
            <a:r>
              <a:rPr sz="3000" i="1" spc="65" dirty="0">
                <a:latin typeface="Calibri"/>
                <a:cs typeface="Calibri"/>
              </a:rPr>
              <a:t>realize</a:t>
            </a:r>
            <a:r>
              <a:rPr sz="3000" i="1" spc="27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what</a:t>
            </a:r>
            <a:r>
              <a:rPr sz="3000" i="1" spc="270" dirty="0">
                <a:latin typeface="Calibri"/>
                <a:cs typeface="Calibri"/>
              </a:rPr>
              <a:t> </a:t>
            </a:r>
            <a:r>
              <a:rPr sz="3000" i="1" spc="-25" dirty="0">
                <a:latin typeface="Calibri"/>
                <a:cs typeface="Calibri"/>
              </a:rPr>
              <a:t>is the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10" dirty="0">
                <a:latin typeface="Calibri"/>
                <a:cs typeface="Calibri"/>
              </a:rPr>
              <a:t>worst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30" dirty="0">
                <a:latin typeface="Calibri"/>
                <a:cs typeface="Calibri"/>
              </a:rPr>
              <a:t>for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25" dirty="0">
                <a:latin typeface="Calibri"/>
                <a:cs typeface="Calibri"/>
              </a:rPr>
              <a:t>the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10" dirty="0">
                <a:latin typeface="Calibri"/>
                <a:cs typeface="Calibri"/>
              </a:rPr>
              <a:t>world’s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49475" y="3181590"/>
            <a:ext cx="2273935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7340" algn="just">
              <a:lnSpc>
                <a:spcPct val="116700"/>
              </a:lnSpc>
              <a:spcBef>
                <a:spcPts val="95"/>
              </a:spcBef>
            </a:pPr>
            <a:r>
              <a:rPr sz="3000" i="1" spc="90" dirty="0">
                <a:latin typeface="Calibri"/>
                <a:cs typeface="Calibri"/>
              </a:rPr>
              <a:t>it</a:t>
            </a:r>
            <a:r>
              <a:rPr sz="3000" i="1" spc="555" dirty="0">
                <a:latin typeface="Calibri"/>
                <a:cs typeface="Calibri"/>
              </a:rPr>
              <a:t>   </a:t>
            </a:r>
            <a:r>
              <a:rPr sz="3000" i="1" dirty="0">
                <a:latin typeface="Calibri"/>
                <a:cs typeface="Calibri"/>
              </a:rPr>
              <a:t>is</a:t>
            </a:r>
            <a:r>
              <a:rPr sz="3000" i="1" spc="555" dirty="0">
                <a:latin typeface="Calibri"/>
                <a:cs typeface="Calibri"/>
              </a:rPr>
              <a:t>   </a:t>
            </a:r>
            <a:r>
              <a:rPr sz="3000" i="1" spc="-25" dirty="0">
                <a:latin typeface="Calibri"/>
                <a:cs typeface="Calibri"/>
              </a:rPr>
              <a:t>the </a:t>
            </a:r>
            <a:r>
              <a:rPr sz="3000" i="1" dirty="0">
                <a:latin typeface="Calibri"/>
                <a:cs typeface="Calibri"/>
              </a:rPr>
              <a:t>of</a:t>
            </a:r>
            <a:r>
              <a:rPr sz="3000" i="1" spc="560" dirty="0">
                <a:latin typeface="Calibri"/>
                <a:cs typeface="Calibri"/>
              </a:rPr>
              <a:t>  </a:t>
            </a:r>
            <a:r>
              <a:rPr sz="3000" i="1" dirty="0">
                <a:latin typeface="Calibri"/>
                <a:cs typeface="Calibri"/>
              </a:rPr>
              <a:t>meat</a:t>
            </a:r>
            <a:r>
              <a:rPr sz="3000" i="1" spc="565" dirty="0">
                <a:latin typeface="Calibri"/>
                <a:cs typeface="Calibri"/>
              </a:rPr>
              <a:t>  </a:t>
            </a:r>
            <a:r>
              <a:rPr sz="3000" i="1" spc="-25" dirty="0">
                <a:latin typeface="Calibri"/>
                <a:cs typeface="Calibri"/>
              </a:rPr>
              <a:t>or </a:t>
            </a:r>
            <a:r>
              <a:rPr sz="3000" i="1" spc="30" dirty="0">
                <a:latin typeface="Calibri"/>
                <a:cs typeface="Calibri"/>
              </a:rPr>
              <a:t>in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22972" y="4324590"/>
            <a:ext cx="1506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10" dirty="0">
                <a:latin typeface="Calibri"/>
                <a:cs typeface="Calibri"/>
              </a:rPr>
              <a:t>European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80529" y="3181590"/>
            <a:ext cx="203390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i="1" spc="-10" dirty="0">
                <a:latin typeface="Calibri"/>
                <a:cs typeface="Calibri"/>
              </a:rPr>
              <a:t>environment consumption vegetables countries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3971" y="4857990"/>
            <a:ext cx="23260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3385" algn="l"/>
              </a:tabLst>
            </a:pPr>
            <a:r>
              <a:rPr sz="3000" i="1" spc="-10" dirty="0">
                <a:latin typeface="Calibri"/>
                <a:cs typeface="Calibri"/>
              </a:rPr>
              <a:t>taking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20" dirty="0">
                <a:latin typeface="Calibri"/>
                <a:cs typeface="Calibri"/>
              </a:rPr>
              <a:t>into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80529" y="5391390"/>
            <a:ext cx="4443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3535" algn="l"/>
                <a:tab pos="2734945" algn="l"/>
              </a:tabLst>
            </a:pPr>
            <a:r>
              <a:rPr sz="3000" i="1" spc="-10" dirty="0">
                <a:latin typeface="Calibri"/>
                <a:cs typeface="Calibri"/>
              </a:rPr>
              <a:t>account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55" dirty="0">
                <a:latin typeface="Calibri"/>
                <a:cs typeface="Calibri"/>
              </a:rPr>
              <a:t>their</a:t>
            </a:r>
            <a:r>
              <a:rPr sz="3000" i="1" dirty="0">
                <a:latin typeface="Calibri"/>
                <a:cs typeface="Calibri"/>
              </a:rPr>
              <a:t>	</a:t>
            </a:r>
            <a:r>
              <a:rPr sz="3000" i="1" spc="-10" dirty="0">
                <a:latin typeface="Calibri"/>
                <a:cs typeface="Calibri"/>
              </a:rPr>
              <a:t>vegetables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0529" y="5848590"/>
            <a:ext cx="4448175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sz="3000" i="1" dirty="0">
                <a:latin typeface="Calibri"/>
                <a:cs typeface="Calibri"/>
              </a:rPr>
              <a:t>and</a:t>
            </a:r>
            <a:r>
              <a:rPr sz="3000" i="1" spc="180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meat</a:t>
            </a:r>
            <a:r>
              <a:rPr sz="3000" i="1" spc="185" dirty="0">
                <a:latin typeface="Calibri"/>
                <a:cs typeface="Calibri"/>
              </a:rPr>
              <a:t> </a:t>
            </a:r>
            <a:r>
              <a:rPr sz="3000" i="1" dirty="0">
                <a:latin typeface="Calibri"/>
                <a:cs typeface="Calibri"/>
              </a:rPr>
              <a:t>production,</a:t>
            </a:r>
            <a:r>
              <a:rPr sz="3000" i="1" spc="180" dirty="0">
                <a:latin typeface="Calibri"/>
                <a:cs typeface="Calibri"/>
              </a:rPr>
              <a:t> </a:t>
            </a:r>
            <a:r>
              <a:rPr sz="3000" i="1" spc="-10" dirty="0">
                <a:latin typeface="Calibri"/>
                <a:cs typeface="Calibri"/>
              </a:rPr>
              <a:t>water </a:t>
            </a:r>
            <a:r>
              <a:rPr sz="3000" i="1" dirty="0">
                <a:latin typeface="Calibri"/>
                <a:cs typeface="Calibri"/>
              </a:rPr>
              <a:t>resources</a:t>
            </a:r>
            <a:r>
              <a:rPr sz="3000" i="1" spc="434" dirty="0">
                <a:latin typeface="Calibri"/>
                <a:cs typeface="Calibri"/>
              </a:rPr>
              <a:t>   </a:t>
            </a:r>
            <a:r>
              <a:rPr sz="3000" i="1" dirty="0">
                <a:latin typeface="Calibri"/>
                <a:cs typeface="Calibri"/>
              </a:rPr>
              <a:t>available,</a:t>
            </a:r>
            <a:r>
              <a:rPr sz="3000" i="1" spc="434" dirty="0">
                <a:latin typeface="Calibri"/>
                <a:cs typeface="Calibri"/>
              </a:rPr>
              <a:t>   </a:t>
            </a:r>
            <a:r>
              <a:rPr sz="3000" i="1" spc="-25" dirty="0">
                <a:latin typeface="Calibri"/>
                <a:cs typeface="Calibri"/>
              </a:rPr>
              <a:t>and </a:t>
            </a:r>
            <a:r>
              <a:rPr sz="3000" i="1" dirty="0">
                <a:latin typeface="Calibri"/>
                <a:cs typeface="Calibri"/>
              </a:rPr>
              <a:t>emissions</a:t>
            </a:r>
            <a:r>
              <a:rPr sz="3000" i="1" spc="320" dirty="0">
                <a:latin typeface="Calibri"/>
                <a:cs typeface="Calibri"/>
              </a:rPr>
              <a:t>  </a:t>
            </a:r>
            <a:r>
              <a:rPr sz="3000" i="1" dirty="0">
                <a:latin typeface="Calibri"/>
                <a:cs typeface="Calibri"/>
              </a:rPr>
              <a:t>released</a:t>
            </a:r>
            <a:r>
              <a:rPr sz="3000" i="1" spc="320" dirty="0">
                <a:latin typeface="Calibri"/>
                <a:cs typeface="Calibri"/>
              </a:rPr>
              <a:t>  </a:t>
            </a:r>
            <a:r>
              <a:rPr sz="3000" i="1" dirty="0">
                <a:latin typeface="Calibri"/>
                <a:cs typeface="Calibri"/>
              </a:rPr>
              <a:t>to</a:t>
            </a:r>
            <a:r>
              <a:rPr sz="3000" i="1" spc="325" dirty="0">
                <a:latin typeface="Calibri"/>
                <a:cs typeface="Calibri"/>
              </a:rPr>
              <a:t>  </a:t>
            </a:r>
            <a:r>
              <a:rPr sz="3000" i="1" spc="-25" dirty="0">
                <a:latin typeface="Calibri"/>
                <a:cs typeface="Calibri"/>
              </a:rPr>
              <a:t>the </a:t>
            </a:r>
            <a:r>
              <a:rPr sz="3000" i="1" dirty="0">
                <a:latin typeface="Calibri"/>
                <a:cs typeface="Calibri"/>
              </a:rPr>
              <a:t>environment</a:t>
            </a:r>
            <a:r>
              <a:rPr sz="3000" i="1" spc="675" dirty="0">
                <a:latin typeface="Calibri"/>
                <a:cs typeface="Calibri"/>
              </a:rPr>
              <a:t>    </a:t>
            </a:r>
            <a:r>
              <a:rPr sz="3000" i="1" spc="55" dirty="0">
                <a:latin typeface="Calibri"/>
                <a:cs typeface="Calibri"/>
              </a:rPr>
              <a:t>in</a:t>
            </a:r>
            <a:r>
              <a:rPr sz="3000" i="1" spc="675" dirty="0">
                <a:latin typeface="Calibri"/>
                <a:cs typeface="Calibri"/>
              </a:rPr>
              <a:t>    </a:t>
            </a:r>
            <a:r>
              <a:rPr sz="3000" i="1" spc="55" dirty="0">
                <a:latin typeface="Calibri"/>
                <a:cs typeface="Calibri"/>
              </a:rPr>
              <a:t>their </a:t>
            </a:r>
            <a:r>
              <a:rPr sz="3000" i="1" spc="-10" dirty="0">
                <a:latin typeface="Calibri"/>
                <a:cs typeface="Calibri"/>
              </a:rPr>
              <a:t>production.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4266" y="3027093"/>
            <a:ext cx="608785" cy="69432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28288" y="3027093"/>
            <a:ext cx="608785" cy="694325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3</a:t>
            </a:fld>
            <a:endParaRPr spc="-3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215265"/>
            <a:ext cx="18288000" cy="3072130"/>
            <a:chOff x="0" y="7215265"/>
            <a:chExt cx="18288000" cy="3072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0755"/>
              <a:ext cx="18287999" cy="21162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5878" y="7215265"/>
              <a:ext cx="1371051" cy="30606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515749" y="9363248"/>
            <a:ext cx="315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85" dirty="0">
                <a:latin typeface="Arial Black"/>
                <a:cs typeface="Arial Black"/>
              </a:rPr>
              <a:t>4</a:t>
            </a:r>
            <a:endParaRPr sz="4000">
              <a:latin typeface="Arial Black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95878" y="191006"/>
            <a:ext cx="1323974" cy="13239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564" y="2462834"/>
            <a:ext cx="8391524" cy="47434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06189" y="6640760"/>
            <a:ext cx="112395" cy="306705"/>
          </a:xfrm>
          <a:prstGeom prst="rect">
            <a:avLst/>
          </a:prstGeom>
        </p:spPr>
        <p:txBody>
          <a:bodyPr vert="vert270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00" spc="-10" dirty="0">
                <a:solidFill>
                  <a:srgbClr val="FFFFFF"/>
                </a:solidFill>
                <a:latin typeface="Arial Black"/>
                <a:cs typeface="Arial Black"/>
              </a:rPr>
              <a:t>Portugal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14177" y="6557177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4">
                <a:moveTo>
                  <a:pt x="0" y="0"/>
                </a:moveTo>
                <a:lnTo>
                  <a:pt x="0" y="407692"/>
                </a:lnTo>
              </a:path>
            </a:pathLst>
          </a:custGeom>
          <a:ln w="45722">
            <a:solidFill>
              <a:srgbClr val="52A20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26464" y="2424734"/>
            <a:ext cx="8467725" cy="4819650"/>
            <a:chOff x="326464" y="2424734"/>
            <a:chExt cx="8467725" cy="4819650"/>
          </a:xfrm>
        </p:grpSpPr>
        <p:sp>
          <p:nvSpPr>
            <p:cNvPr id="11" name="object 11"/>
            <p:cNvSpPr/>
            <p:nvPr/>
          </p:nvSpPr>
          <p:spPr>
            <a:xfrm>
              <a:off x="364564" y="2462834"/>
              <a:ext cx="8391525" cy="4743450"/>
            </a:xfrm>
            <a:custGeom>
              <a:avLst/>
              <a:gdLst/>
              <a:ahLst/>
              <a:cxnLst/>
              <a:rect l="l" t="t" r="r" b="b"/>
              <a:pathLst>
                <a:path w="8391525" h="4743450">
                  <a:moveTo>
                    <a:pt x="0" y="0"/>
                  </a:moveTo>
                  <a:lnTo>
                    <a:pt x="8391525" y="0"/>
                  </a:lnTo>
                  <a:lnTo>
                    <a:pt x="8391525" y="4743449"/>
                  </a:lnTo>
                  <a:lnTo>
                    <a:pt x="0" y="4743449"/>
                  </a:lnTo>
                  <a:lnTo>
                    <a:pt x="0" y="0"/>
                  </a:lnTo>
                </a:path>
              </a:pathLst>
            </a:custGeom>
            <a:ln w="76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2445" y="5797420"/>
              <a:ext cx="161924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8731" y="6690172"/>
              <a:ext cx="142874" cy="857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0384" y="7054970"/>
              <a:ext cx="133349" cy="76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4992" y="6485715"/>
              <a:ext cx="104774" cy="66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9329" y="5672131"/>
              <a:ext cx="152399" cy="952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4993" y="6807267"/>
              <a:ext cx="95249" cy="571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8101" y="6583331"/>
              <a:ext cx="123824" cy="761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3754" y="3556950"/>
              <a:ext cx="152399" cy="1047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8276" y="2637749"/>
              <a:ext cx="152399" cy="857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0553" y="6550640"/>
              <a:ext cx="142874" cy="857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4423" y="6282392"/>
              <a:ext cx="114299" cy="761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55329" y="4681596"/>
              <a:ext cx="133349" cy="761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15325" y="6879844"/>
              <a:ext cx="104774" cy="571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88135" y="6319063"/>
              <a:ext cx="142874" cy="857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31160" y="6731861"/>
              <a:ext cx="114299" cy="666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08037" y="6842060"/>
              <a:ext cx="104774" cy="571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138962" y="7064683"/>
              <a:ext cx="132080" cy="0"/>
            </a:xfrm>
            <a:custGeom>
              <a:avLst/>
              <a:gdLst/>
              <a:ahLst/>
              <a:cxnLst/>
              <a:rect l="l" t="t" r="r" b="b"/>
              <a:pathLst>
                <a:path w="132079">
                  <a:moveTo>
                    <a:pt x="0" y="0"/>
                  </a:moveTo>
                  <a:lnTo>
                    <a:pt x="131531" y="0"/>
                  </a:lnTo>
                </a:path>
              </a:pathLst>
            </a:custGeom>
            <a:ln w="4296">
              <a:solidFill>
                <a:srgbClr val="52A2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76796" y="6594520"/>
              <a:ext cx="76200" cy="428625"/>
            </a:xfrm>
            <a:custGeom>
              <a:avLst/>
              <a:gdLst/>
              <a:ahLst/>
              <a:cxnLst/>
              <a:rect l="l" t="t" r="r" b="b"/>
              <a:pathLst>
                <a:path w="76200" h="428625">
                  <a:moveTo>
                    <a:pt x="0" y="0"/>
                  </a:moveTo>
                  <a:lnTo>
                    <a:pt x="76199" y="0"/>
                  </a:lnTo>
                  <a:lnTo>
                    <a:pt x="76199" y="428256"/>
                  </a:lnTo>
                  <a:lnTo>
                    <a:pt x="0" y="428256"/>
                  </a:lnTo>
                  <a:lnTo>
                    <a:pt x="0" y="0"/>
                  </a:lnTo>
                </a:path>
              </a:pathLst>
            </a:custGeom>
            <a:ln w="79505">
              <a:solidFill>
                <a:srgbClr val="D8FA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92437" y="5375100"/>
              <a:ext cx="114299" cy="666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46825" y="4789402"/>
              <a:ext cx="161924" cy="9524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13295" y="6355252"/>
              <a:ext cx="142874" cy="9524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04184" y="6734999"/>
              <a:ext cx="152399" cy="1047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96773" y="6242036"/>
              <a:ext cx="133349" cy="761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66669" y="6746015"/>
              <a:ext cx="123824" cy="761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89003" y="3607364"/>
              <a:ext cx="209549" cy="1425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09771" y="6475547"/>
              <a:ext cx="180974" cy="11429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916444" y="6817090"/>
            <a:ext cx="21717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latin typeface="Arial Black"/>
                <a:cs typeface="Arial Black"/>
              </a:rPr>
              <a:t>3.63M</a:t>
            </a:r>
            <a:endParaRPr sz="500">
              <a:latin typeface="Arial Black"/>
              <a:cs typeface="Arial Black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105900" y="2321202"/>
            <a:ext cx="8439150" cy="4819650"/>
            <a:chOff x="9105900" y="2321202"/>
            <a:chExt cx="8439150" cy="4819650"/>
          </a:xfrm>
        </p:grpSpPr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44000" y="2359291"/>
              <a:ext cx="8362949" cy="474344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144000" y="2359302"/>
              <a:ext cx="8362950" cy="4743450"/>
            </a:xfrm>
            <a:custGeom>
              <a:avLst/>
              <a:gdLst/>
              <a:ahLst/>
              <a:cxnLst/>
              <a:rect l="l" t="t" r="r" b="b"/>
              <a:pathLst>
                <a:path w="8362950" h="4743450">
                  <a:moveTo>
                    <a:pt x="0" y="0"/>
                  </a:moveTo>
                  <a:lnTo>
                    <a:pt x="8362950" y="0"/>
                  </a:lnTo>
                  <a:lnTo>
                    <a:pt x="8362950" y="4743430"/>
                  </a:lnTo>
                  <a:lnTo>
                    <a:pt x="0" y="4743430"/>
                  </a:lnTo>
                  <a:lnTo>
                    <a:pt x="0" y="0"/>
                  </a:lnTo>
                </a:path>
              </a:pathLst>
            </a:custGeom>
            <a:ln w="76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01082" y="5187288"/>
              <a:ext cx="123824" cy="85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64284" y="4114811"/>
              <a:ext cx="171449" cy="1142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71535" y="5225477"/>
              <a:ext cx="123824" cy="761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663591" y="5551018"/>
              <a:ext cx="114299" cy="666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21984" y="3372695"/>
              <a:ext cx="133349" cy="761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79963" y="4776811"/>
              <a:ext cx="152399" cy="104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58611" y="3765729"/>
              <a:ext cx="142874" cy="9524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28148" y="4532578"/>
              <a:ext cx="161924" cy="9524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016507" y="5304591"/>
              <a:ext cx="133349" cy="7619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03466" y="3188240"/>
              <a:ext cx="104774" cy="5714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202133" y="5265032"/>
              <a:ext cx="95249" cy="666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49246" y="4970237"/>
              <a:ext cx="114299" cy="666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26570" y="4770852"/>
              <a:ext cx="104774" cy="5714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79157" y="3985536"/>
              <a:ext cx="133349" cy="7619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09496" y="5218944"/>
              <a:ext cx="114299" cy="761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565606" y="4937533"/>
              <a:ext cx="123824" cy="66674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2535650" y="5318570"/>
            <a:ext cx="19939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40" dirty="0">
                <a:latin typeface="Arial Black"/>
                <a:cs typeface="Arial Black"/>
              </a:rPr>
              <a:t>1.72K</a:t>
            </a:r>
            <a:endParaRPr sz="500">
              <a:latin typeface="Arial Black"/>
              <a:cs typeface="Arial Black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992878" y="2620485"/>
            <a:ext cx="13538200" cy="7002145"/>
            <a:chOff x="992878" y="2620485"/>
            <a:chExt cx="13538200" cy="7002145"/>
          </a:xfrm>
        </p:grpSpPr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5570" y="2620485"/>
              <a:ext cx="142874" cy="8572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99019" y="5076958"/>
              <a:ext cx="152399" cy="857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0225" y="4799117"/>
              <a:ext cx="152399" cy="1047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89089" y="5236160"/>
              <a:ext cx="95249" cy="5714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69180" y="5304591"/>
              <a:ext cx="123824" cy="7619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35642" y="4888825"/>
              <a:ext cx="152399" cy="9524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11752" y="5409589"/>
              <a:ext cx="104774" cy="6667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66089" y="4296161"/>
              <a:ext cx="133349" cy="7619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0560" y="5290220"/>
              <a:ext cx="142874" cy="8572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5033" y="4473892"/>
              <a:ext cx="161924" cy="104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87887" y="4971314"/>
              <a:ext cx="142874" cy="8572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2878" y="7482732"/>
              <a:ext cx="76200" cy="761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2878" y="8416182"/>
              <a:ext cx="76200" cy="7619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2878" y="9349632"/>
              <a:ext cx="76200" cy="7619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36409" y="7403294"/>
              <a:ext cx="76200" cy="7619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36409" y="8689168"/>
              <a:ext cx="76200" cy="7619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36409" y="9546419"/>
              <a:ext cx="76200" cy="76199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1415798" y="7355732"/>
            <a:ext cx="7132320" cy="2633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Black"/>
                <a:cs typeface="Arial Black"/>
              </a:rPr>
              <a:t>We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110" dirty="0">
                <a:latin typeface="Arial Black"/>
                <a:cs typeface="Arial Black"/>
              </a:rPr>
              <a:t>can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60" dirty="0">
                <a:latin typeface="Arial Black"/>
                <a:cs typeface="Arial Black"/>
              </a:rPr>
              <a:t>observe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from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50" dirty="0">
                <a:latin typeface="Arial Black"/>
                <a:cs typeface="Arial Black"/>
              </a:rPr>
              <a:t>graph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that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in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238604"/>
                </a:solidFill>
                <a:latin typeface="Arial Black"/>
                <a:cs typeface="Arial Black"/>
              </a:rPr>
              <a:t>the</a:t>
            </a:r>
            <a:r>
              <a:rPr sz="1800" spc="-12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60" dirty="0">
                <a:solidFill>
                  <a:srgbClr val="238604"/>
                </a:solidFill>
                <a:latin typeface="Arial Black"/>
                <a:cs typeface="Arial Black"/>
              </a:rPr>
              <a:t>last</a:t>
            </a:r>
            <a:r>
              <a:rPr sz="1800" spc="-12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238604"/>
                </a:solidFill>
                <a:latin typeface="Arial Black"/>
                <a:cs typeface="Arial Black"/>
              </a:rPr>
              <a:t>20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years</a:t>
            </a:r>
            <a:r>
              <a:rPr sz="1800" spc="-10" dirty="0">
                <a:latin typeface="Arial Black"/>
                <a:cs typeface="Arial Black"/>
              </a:rPr>
              <a:t>,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515"/>
              </a:spcBef>
            </a:pPr>
            <a:r>
              <a:rPr sz="1800" spc="-85" dirty="0">
                <a:solidFill>
                  <a:srgbClr val="238604"/>
                </a:solidFill>
                <a:latin typeface="Arial Black"/>
                <a:cs typeface="Arial Black"/>
              </a:rPr>
              <a:t>Europeans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latin typeface="Arial Black"/>
                <a:cs typeface="Arial Black"/>
              </a:rPr>
              <a:t>consumed</a:t>
            </a:r>
            <a:r>
              <a:rPr sz="1800" spc="-105" dirty="0"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238604"/>
                </a:solidFill>
                <a:latin typeface="Arial Black"/>
                <a:cs typeface="Arial Black"/>
              </a:rPr>
              <a:t>776</a:t>
            </a:r>
            <a:r>
              <a:rPr sz="1800" spc="-10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35" dirty="0">
                <a:solidFill>
                  <a:srgbClr val="238604"/>
                </a:solidFill>
                <a:latin typeface="Arial Black"/>
                <a:cs typeface="Arial Black"/>
              </a:rPr>
              <a:t>Millions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Tones</a:t>
            </a:r>
            <a:r>
              <a:rPr sz="1800" spc="-10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of</a:t>
            </a:r>
            <a:r>
              <a:rPr sz="1800" spc="-10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Meat.</a:t>
            </a:r>
            <a:endParaRPr sz="1800">
              <a:latin typeface="Arial Black"/>
              <a:cs typeface="Arial Black"/>
            </a:endParaRPr>
          </a:p>
          <a:p>
            <a:pPr marL="138430" marR="130810" algn="ctr">
              <a:lnSpc>
                <a:spcPct val="170100"/>
              </a:lnSpc>
            </a:pPr>
            <a:r>
              <a:rPr sz="1800" spc="-55" dirty="0">
                <a:solidFill>
                  <a:srgbClr val="238604"/>
                </a:solidFill>
                <a:latin typeface="Arial Black"/>
                <a:cs typeface="Arial Black"/>
              </a:rPr>
              <a:t>Germany</a:t>
            </a: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95" dirty="0">
                <a:latin typeface="Arial Black"/>
                <a:cs typeface="Arial Black"/>
              </a:rPr>
              <a:t>was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10" dirty="0">
                <a:latin typeface="Arial Black"/>
                <a:cs typeface="Arial Black"/>
              </a:rPr>
              <a:t> </a:t>
            </a:r>
            <a:r>
              <a:rPr sz="1800" spc="-40" dirty="0">
                <a:latin typeface="Arial Black"/>
                <a:cs typeface="Arial Black"/>
              </a:rPr>
              <a:t>country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with</a:t>
            </a:r>
            <a:r>
              <a:rPr sz="1800" spc="-110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35" dirty="0">
                <a:solidFill>
                  <a:srgbClr val="238604"/>
                </a:solidFill>
                <a:latin typeface="Arial Black"/>
                <a:cs typeface="Arial Black"/>
              </a:rPr>
              <a:t>higher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50" dirty="0">
                <a:solidFill>
                  <a:srgbClr val="238604"/>
                </a:solidFill>
                <a:latin typeface="Arial Black"/>
                <a:cs typeface="Arial Black"/>
              </a:rPr>
              <a:t>consumption</a:t>
            </a: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238604"/>
                </a:solidFill>
                <a:latin typeface="Arial Black"/>
                <a:cs typeface="Arial Black"/>
              </a:rPr>
              <a:t>of </a:t>
            </a:r>
            <a:r>
              <a:rPr sz="1800" spc="-35" dirty="0">
                <a:solidFill>
                  <a:srgbClr val="238604"/>
                </a:solidFill>
                <a:latin typeface="Arial Black"/>
                <a:cs typeface="Arial Black"/>
              </a:rPr>
              <a:t>Meat</a:t>
            </a:r>
            <a:r>
              <a:rPr sz="1800" spc="-35" dirty="0">
                <a:latin typeface="Arial Black"/>
                <a:cs typeface="Arial Black"/>
              </a:rPr>
              <a:t>,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35" dirty="0">
                <a:latin typeface="Arial Black"/>
                <a:cs typeface="Arial Black"/>
              </a:rPr>
              <a:t>per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114" dirty="0">
                <a:latin typeface="Arial Black"/>
                <a:cs typeface="Arial Black"/>
              </a:rPr>
              <a:t>Tones </a:t>
            </a:r>
            <a:r>
              <a:rPr sz="1800" spc="-10" dirty="0">
                <a:latin typeface="Arial Black"/>
                <a:cs typeface="Arial Black"/>
              </a:rPr>
              <a:t>in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60" dirty="0">
                <a:solidFill>
                  <a:srgbClr val="238604"/>
                </a:solidFill>
                <a:latin typeface="Arial Black"/>
                <a:cs typeface="Arial Black"/>
              </a:rPr>
              <a:t>last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238604"/>
                </a:solidFill>
                <a:latin typeface="Arial Black"/>
                <a:cs typeface="Arial Black"/>
              </a:rPr>
              <a:t>20</a:t>
            </a: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years.</a:t>
            </a:r>
            <a:endParaRPr sz="1800">
              <a:latin typeface="Arial Black"/>
              <a:cs typeface="Arial Black"/>
            </a:endParaRPr>
          </a:p>
          <a:p>
            <a:pPr marL="12700" marR="5080" algn="ctr">
              <a:lnSpc>
                <a:spcPct val="170100"/>
              </a:lnSpc>
            </a:pPr>
            <a:r>
              <a:rPr sz="1800" spc="-25" dirty="0">
                <a:solidFill>
                  <a:srgbClr val="238604"/>
                </a:solidFill>
                <a:latin typeface="Arial Black"/>
                <a:cs typeface="Arial Black"/>
              </a:rPr>
              <a:t>Malta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95" dirty="0">
                <a:latin typeface="Arial Black"/>
                <a:cs typeface="Arial Black"/>
              </a:rPr>
              <a:t>was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40" dirty="0">
                <a:latin typeface="Arial Black"/>
                <a:cs typeface="Arial Black"/>
              </a:rPr>
              <a:t>country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with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50" dirty="0">
                <a:solidFill>
                  <a:srgbClr val="238604"/>
                </a:solidFill>
                <a:latin typeface="Arial Black"/>
                <a:cs typeface="Arial Black"/>
              </a:rPr>
              <a:t>lower</a:t>
            </a: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50" dirty="0">
                <a:solidFill>
                  <a:srgbClr val="238604"/>
                </a:solidFill>
                <a:latin typeface="Arial Black"/>
                <a:cs typeface="Arial Black"/>
              </a:rPr>
              <a:t>consumption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of</a:t>
            </a: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Meat, </a:t>
            </a:r>
            <a:r>
              <a:rPr sz="1800" spc="-35" dirty="0">
                <a:latin typeface="Arial Black"/>
                <a:cs typeface="Arial Black"/>
              </a:rPr>
              <a:t>per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114" dirty="0">
                <a:latin typeface="Arial Black"/>
                <a:cs typeface="Arial Black"/>
              </a:rPr>
              <a:t>Tones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in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60" dirty="0">
                <a:solidFill>
                  <a:srgbClr val="238604"/>
                </a:solidFill>
                <a:latin typeface="Arial Black"/>
                <a:cs typeface="Arial Black"/>
              </a:rPr>
              <a:t>last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238604"/>
                </a:solidFill>
                <a:latin typeface="Arial Black"/>
                <a:cs typeface="Arial Black"/>
              </a:rPr>
              <a:t>20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years.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278949" y="7121988"/>
            <a:ext cx="7185025" cy="302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56300"/>
              </a:lnSpc>
              <a:spcBef>
                <a:spcPts val="95"/>
              </a:spcBef>
            </a:pPr>
            <a:r>
              <a:rPr sz="1800" spc="-20" dirty="0">
                <a:latin typeface="Arial Black"/>
                <a:cs typeface="Arial Black"/>
              </a:rPr>
              <a:t>We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110" dirty="0">
                <a:latin typeface="Arial Black"/>
                <a:cs typeface="Arial Black"/>
              </a:rPr>
              <a:t>can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60" dirty="0">
                <a:latin typeface="Arial Black"/>
                <a:cs typeface="Arial Black"/>
              </a:rPr>
              <a:t>observe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from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50" dirty="0">
                <a:latin typeface="Arial Black"/>
                <a:cs typeface="Arial Black"/>
              </a:rPr>
              <a:t>graph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that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in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238604"/>
                </a:solidFill>
                <a:latin typeface="Arial Black"/>
                <a:cs typeface="Arial Black"/>
              </a:rPr>
              <a:t>the</a:t>
            </a:r>
            <a:r>
              <a:rPr sz="1800" spc="-12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60" dirty="0">
                <a:solidFill>
                  <a:srgbClr val="238604"/>
                </a:solidFill>
                <a:latin typeface="Arial Black"/>
                <a:cs typeface="Arial Black"/>
              </a:rPr>
              <a:t>last</a:t>
            </a:r>
            <a:r>
              <a:rPr sz="1800" spc="-12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238604"/>
                </a:solidFill>
                <a:latin typeface="Arial Black"/>
                <a:cs typeface="Arial Black"/>
              </a:rPr>
              <a:t>20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years</a:t>
            </a:r>
            <a:r>
              <a:rPr sz="1800" spc="-10" dirty="0">
                <a:latin typeface="Arial Black"/>
                <a:cs typeface="Arial Black"/>
              </a:rPr>
              <a:t>, </a:t>
            </a:r>
            <a:r>
              <a:rPr sz="1800" spc="-85" dirty="0">
                <a:solidFill>
                  <a:srgbClr val="238604"/>
                </a:solidFill>
                <a:latin typeface="Arial Black"/>
                <a:cs typeface="Arial Black"/>
              </a:rPr>
              <a:t>Europeans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solidFill>
                  <a:srgbClr val="238604"/>
                </a:solidFill>
                <a:latin typeface="Arial Black"/>
                <a:cs typeface="Arial Black"/>
              </a:rPr>
              <a:t>Per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solidFill>
                  <a:srgbClr val="238604"/>
                </a:solidFill>
                <a:latin typeface="Arial Black"/>
                <a:cs typeface="Arial Black"/>
              </a:rPr>
              <a:t>Capita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35" dirty="0">
                <a:solidFill>
                  <a:srgbClr val="238604"/>
                </a:solidFill>
                <a:latin typeface="Arial Black"/>
                <a:cs typeface="Arial Black"/>
              </a:rPr>
              <a:t>per</a:t>
            </a:r>
            <a:r>
              <a:rPr sz="1800" spc="-10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70" dirty="0">
                <a:solidFill>
                  <a:srgbClr val="238604"/>
                </a:solidFill>
                <a:latin typeface="Arial Black"/>
                <a:cs typeface="Arial Black"/>
              </a:rPr>
              <a:t>Person,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latin typeface="Arial Black"/>
                <a:cs typeface="Arial Black"/>
              </a:rPr>
              <a:t>consumed</a:t>
            </a:r>
            <a:r>
              <a:rPr sz="1800" spc="-110" dirty="0">
                <a:latin typeface="Arial Black"/>
                <a:cs typeface="Arial Black"/>
              </a:rPr>
              <a:t> </a:t>
            </a:r>
            <a:r>
              <a:rPr sz="1800" spc="-160" dirty="0">
                <a:solidFill>
                  <a:srgbClr val="238604"/>
                </a:solidFill>
                <a:latin typeface="Arial Black"/>
                <a:cs typeface="Arial Black"/>
              </a:rPr>
              <a:t>64000</a:t>
            </a:r>
            <a:r>
              <a:rPr sz="1800" spc="-10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50" dirty="0">
                <a:solidFill>
                  <a:srgbClr val="238604"/>
                </a:solidFill>
                <a:latin typeface="Arial Black"/>
                <a:cs typeface="Arial Black"/>
              </a:rPr>
              <a:t>Kilograms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of</a:t>
            </a:r>
            <a:r>
              <a:rPr sz="1800" spc="-13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Vegetables.</a:t>
            </a:r>
            <a:endParaRPr sz="1800">
              <a:latin typeface="Arial Black"/>
              <a:cs typeface="Arial Black"/>
            </a:endParaRPr>
          </a:p>
          <a:p>
            <a:pPr marL="293370" marR="285750" algn="ctr">
              <a:lnSpc>
                <a:spcPts val="3379"/>
              </a:lnSpc>
              <a:spcBef>
                <a:spcPts val="315"/>
              </a:spcBef>
            </a:pP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Greece</a:t>
            </a: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95" dirty="0">
                <a:latin typeface="Arial Black"/>
                <a:cs typeface="Arial Black"/>
              </a:rPr>
              <a:t>was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40" dirty="0">
                <a:latin typeface="Arial Black"/>
                <a:cs typeface="Arial Black"/>
              </a:rPr>
              <a:t>country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with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35" dirty="0">
                <a:solidFill>
                  <a:srgbClr val="238604"/>
                </a:solidFill>
                <a:latin typeface="Arial Black"/>
                <a:cs typeface="Arial Black"/>
              </a:rPr>
              <a:t>higher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50" dirty="0">
                <a:solidFill>
                  <a:srgbClr val="238604"/>
                </a:solidFill>
                <a:latin typeface="Arial Black"/>
                <a:cs typeface="Arial Black"/>
              </a:rPr>
              <a:t>consumption</a:t>
            </a: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238604"/>
                </a:solidFill>
                <a:latin typeface="Arial Black"/>
                <a:cs typeface="Arial Black"/>
              </a:rPr>
              <a:t>of </a:t>
            </a:r>
            <a:r>
              <a:rPr sz="1800" spc="-80" dirty="0">
                <a:solidFill>
                  <a:srgbClr val="238604"/>
                </a:solidFill>
                <a:latin typeface="Arial Black"/>
                <a:cs typeface="Arial Black"/>
              </a:rPr>
              <a:t>Vegetables</a:t>
            </a:r>
            <a:r>
              <a:rPr sz="1800" spc="-80" dirty="0">
                <a:latin typeface="Arial Black"/>
                <a:cs typeface="Arial Black"/>
              </a:rPr>
              <a:t>,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35" dirty="0">
                <a:latin typeface="Arial Black"/>
                <a:cs typeface="Arial Black"/>
              </a:rPr>
              <a:t>per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70" dirty="0">
                <a:latin typeface="Arial Black"/>
                <a:cs typeface="Arial Black"/>
              </a:rPr>
              <a:t>Kilogram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in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60" dirty="0">
                <a:solidFill>
                  <a:srgbClr val="238604"/>
                </a:solidFill>
                <a:latin typeface="Arial Black"/>
                <a:cs typeface="Arial Black"/>
              </a:rPr>
              <a:t>last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238604"/>
                </a:solidFill>
                <a:latin typeface="Arial Black"/>
                <a:cs typeface="Arial Black"/>
              </a:rPr>
              <a:t>20</a:t>
            </a: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years.</a:t>
            </a:r>
            <a:endParaRPr sz="18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sz="1800" spc="-114" dirty="0">
                <a:solidFill>
                  <a:srgbClr val="238604"/>
                </a:solidFill>
                <a:latin typeface="Arial Black"/>
                <a:cs typeface="Arial Black"/>
              </a:rPr>
              <a:t>The </a:t>
            </a:r>
            <a:r>
              <a:rPr sz="1800" spc="-135" dirty="0">
                <a:solidFill>
                  <a:srgbClr val="238604"/>
                </a:solidFill>
                <a:latin typeface="Arial Black"/>
                <a:cs typeface="Arial Black"/>
              </a:rPr>
              <a:t>Czech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90" dirty="0">
                <a:solidFill>
                  <a:srgbClr val="238604"/>
                </a:solidFill>
                <a:latin typeface="Arial Black"/>
                <a:cs typeface="Arial Black"/>
              </a:rPr>
              <a:t>Republic</a:t>
            </a:r>
            <a:r>
              <a:rPr sz="1800" spc="-11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50" dirty="0">
                <a:latin typeface="Arial Black"/>
                <a:cs typeface="Arial Black"/>
              </a:rPr>
              <a:t>had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10" dirty="0">
                <a:latin typeface="Arial Black"/>
                <a:cs typeface="Arial Black"/>
              </a:rPr>
              <a:t> </a:t>
            </a:r>
            <a:r>
              <a:rPr sz="1800" spc="-70" dirty="0">
                <a:latin typeface="Arial Black"/>
                <a:cs typeface="Arial Black"/>
              </a:rPr>
              <a:t>lowest</a:t>
            </a:r>
            <a:r>
              <a:rPr sz="1800" spc="-110" dirty="0">
                <a:latin typeface="Arial Black"/>
                <a:cs typeface="Arial Black"/>
              </a:rPr>
              <a:t> </a:t>
            </a:r>
            <a:r>
              <a:rPr sz="1800" spc="-85" dirty="0">
                <a:latin typeface="Arial Black"/>
                <a:cs typeface="Arial Black"/>
              </a:rPr>
              <a:t>Vegetable</a:t>
            </a:r>
            <a:r>
              <a:rPr sz="1800" spc="-114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consumption,</a:t>
            </a:r>
            <a:endParaRPr sz="1800">
              <a:latin typeface="Arial Black"/>
              <a:cs typeface="Arial Black"/>
            </a:endParaRPr>
          </a:p>
          <a:p>
            <a:pPr marR="51435" algn="ctr">
              <a:lnSpc>
                <a:spcPct val="100000"/>
              </a:lnSpc>
              <a:spcBef>
                <a:spcPts val="1215"/>
              </a:spcBef>
            </a:pPr>
            <a:r>
              <a:rPr sz="1800" spc="-35" dirty="0">
                <a:latin typeface="Arial Black"/>
                <a:cs typeface="Arial Black"/>
              </a:rPr>
              <a:t>per</a:t>
            </a:r>
            <a:r>
              <a:rPr sz="1800" spc="-125" dirty="0">
                <a:latin typeface="Arial Black"/>
                <a:cs typeface="Arial Black"/>
              </a:rPr>
              <a:t> </a:t>
            </a:r>
            <a:r>
              <a:rPr sz="1800" spc="-70" dirty="0">
                <a:latin typeface="Arial Black"/>
                <a:cs typeface="Arial Black"/>
              </a:rPr>
              <a:t>Kilogram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in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25" dirty="0">
                <a:latin typeface="Arial Black"/>
                <a:cs typeface="Arial Black"/>
              </a:rPr>
              <a:t>the</a:t>
            </a:r>
            <a:r>
              <a:rPr sz="1800" spc="-120" dirty="0">
                <a:latin typeface="Arial Black"/>
                <a:cs typeface="Arial Black"/>
              </a:rPr>
              <a:t> </a:t>
            </a:r>
            <a:r>
              <a:rPr sz="1800" spc="-60" dirty="0">
                <a:solidFill>
                  <a:srgbClr val="238604"/>
                </a:solidFill>
                <a:latin typeface="Arial Black"/>
                <a:cs typeface="Arial Black"/>
              </a:rPr>
              <a:t>last</a:t>
            </a:r>
            <a:r>
              <a:rPr sz="1800" spc="-12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238604"/>
                </a:solidFill>
                <a:latin typeface="Arial Black"/>
                <a:cs typeface="Arial Black"/>
              </a:rPr>
              <a:t>20</a:t>
            </a:r>
            <a:r>
              <a:rPr sz="1800" spc="-12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238604"/>
                </a:solidFill>
                <a:latin typeface="Arial Black"/>
                <a:cs typeface="Arial Black"/>
              </a:rPr>
              <a:t>years.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1723143" y="114450"/>
            <a:ext cx="15549244" cy="2137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25035" marR="4144010" indent="-1280795">
              <a:lnSpc>
                <a:spcPct val="116300"/>
              </a:lnSpc>
              <a:spcBef>
                <a:spcPts val="95"/>
              </a:spcBef>
            </a:pPr>
            <a:r>
              <a:rPr spc="-215" dirty="0"/>
              <a:t>Meat</a:t>
            </a:r>
            <a:r>
              <a:rPr spc="-110" dirty="0"/>
              <a:t> </a:t>
            </a:r>
            <a:r>
              <a:rPr dirty="0"/>
              <a:t>and</a:t>
            </a:r>
            <a:r>
              <a:rPr spc="-155" dirty="0"/>
              <a:t> </a:t>
            </a:r>
            <a:r>
              <a:rPr spc="-35" dirty="0"/>
              <a:t>Vegetables</a:t>
            </a:r>
            <a:r>
              <a:rPr spc="-135" dirty="0"/>
              <a:t> </a:t>
            </a:r>
            <a:r>
              <a:rPr spc="-10" dirty="0"/>
              <a:t>European</a:t>
            </a:r>
            <a:r>
              <a:rPr i="1" spc="-10" dirty="0"/>
              <a:t> </a:t>
            </a:r>
            <a:r>
              <a:rPr i="1" spc="-45" dirty="0"/>
              <a:t>Consumption</a:t>
            </a:r>
            <a:r>
              <a:rPr i="1" spc="-225" dirty="0"/>
              <a:t> </a:t>
            </a:r>
            <a:r>
              <a:rPr i="1" spc="-10" dirty="0"/>
              <a:t>Analysis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  <a:tabLst>
                <a:tab pos="7477759" algn="l"/>
              </a:tabLst>
            </a:pPr>
            <a:r>
              <a:rPr sz="1500" i="0" spc="-25" dirty="0">
                <a:latin typeface="Arial Black"/>
                <a:cs typeface="Arial Black"/>
              </a:rPr>
              <a:t>Meat</a:t>
            </a:r>
            <a:r>
              <a:rPr sz="1500" i="0" spc="-75" dirty="0">
                <a:latin typeface="Arial Black"/>
                <a:cs typeface="Arial Black"/>
              </a:rPr>
              <a:t> </a:t>
            </a:r>
            <a:r>
              <a:rPr sz="1500" i="0" spc="-60" dirty="0">
                <a:latin typeface="Arial Black"/>
                <a:cs typeface="Arial Black"/>
              </a:rPr>
              <a:t>Global</a:t>
            </a:r>
            <a:r>
              <a:rPr sz="1500" i="0" spc="-70" dirty="0">
                <a:latin typeface="Arial Black"/>
                <a:cs typeface="Arial Black"/>
              </a:rPr>
              <a:t> </a:t>
            </a:r>
            <a:r>
              <a:rPr sz="1500" i="0" spc="-45" dirty="0">
                <a:latin typeface="Arial Black"/>
                <a:cs typeface="Arial Black"/>
              </a:rPr>
              <a:t>Consumption,</a:t>
            </a:r>
            <a:r>
              <a:rPr sz="1500" i="0" spc="-70" dirty="0">
                <a:latin typeface="Arial Black"/>
                <a:cs typeface="Arial Black"/>
              </a:rPr>
              <a:t> </a:t>
            </a:r>
            <a:r>
              <a:rPr sz="1500" i="0" spc="-45" dirty="0">
                <a:latin typeface="Arial Black"/>
                <a:cs typeface="Arial Black"/>
              </a:rPr>
              <a:t>measured</a:t>
            </a:r>
            <a:r>
              <a:rPr sz="1500" i="0" spc="-70" dirty="0">
                <a:latin typeface="Arial Black"/>
                <a:cs typeface="Arial Black"/>
              </a:rPr>
              <a:t> </a:t>
            </a:r>
            <a:r>
              <a:rPr sz="1500" i="0" spc="-10" dirty="0">
                <a:latin typeface="Arial Black"/>
                <a:cs typeface="Arial Black"/>
              </a:rPr>
              <a:t>in</a:t>
            </a:r>
            <a:r>
              <a:rPr sz="1500" i="0" spc="-70" dirty="0">
                <a:latin typeface="Arial Black"/>
                <a:cs typeface="Arial Black"/>
              </a:rPr>
              <a:t> </a:t>
            </a:r>
            <a:r>
              <a:rPr sz="1500" i="0" spc="-95" dirty="0">
                <a:latin typeface="Arial Black"/>
                <a:cs typeface="Arial Black"/>
              </a:rPr>
              <a:t>Tones</a:t>
            </a:r>
            <a:r>
              <a:rPr sz="1500" i="0" spc="-70" dirty="0">
                <a:latin typeface="Arial Black"/>
                <a:cs typeface="Arial Black"/>
              </a:rPr>
              <a:t> </a:t>
            </a:r>
            <a:r>
              <a:rPr sz="1500" i="0" spc="-110" dirty="0">
                <a:latin typeface="Arial Black"/>
                <a:cs typeface="Arial Black"/>
              </a:rPr>
              <a:t>(2000-</a:t>
            </a:r>
            <a:r>
              <a:rPr sz="1500" i="0" spc="-10" dirty="0">
                <a:latin typeface="Arial Black"/>
                <a:cs typeface="Arial Black"/>
              </a:rPr>
              <a:t>2023)</a:t>
            </a:r>
            <a:r>
              <a:rPr sz="1500" i="0" dirty="0">
                <a:latin typeface="Arial Black"/>
                <a:cs typeface="Arial Black"/>
              </a:rPr>
              <a:t>	</a:t>
            </a:r>
            <a:r>
              <a:rPr sz="1500" i="0" spc="-70" dirty="0">
                <a:latin typeface="Arial Black"/>
                <a:cs typeface="Arial Black"/>
              </a:rPr>
              <a:t>Vegetables</a:t>
            </a:r>
            <a:r>
              <a:rPr sz="1500" i="0" spc="-105" dirty="0">
                <a:latin typeface="Arial Black"/>
                <a:cs typeface="Arial Black"/>
              </a:rPr>
              <a:t> </a:t>
            </a:r>
            <a:r>
              <a:rPr sz="1500" i="0" spc="-30" dirty="0">
                <a:latin typeface="Arial Black"/>
                <a:cs typeface="Arial Black"/>
              </a:rPr>
              <a:t>European</a:t>
            </a:r>
            <a:r>
              <a:rPr sz="1500" i="0" spc="295" dirty="0">
                <a:latin typeface="Arial Black"/>
                <a:cs typeface="Arial Black"/>
              </a:rPr>
              <a:t> </a:t>
            </a:r>
            <a:r>
              <a:rPr sz="1500" i="0" spc="-45" dirty="0">
                <a:latin typeface="Arial Black"/>
                <a:cs typeface="Arial Black"/>
              </a:rPr>
              <a:t>Consumption</a:t>
            </a:r>
            <a:r>
              <a:rPr sz="1500" i="0" spc="-105" dirty="0">
                <a:latin typeface="Arial Black"/>
                <a:cs typeface="Arial Black"/>
              </a:rPr>
              <a:t> </a:t>
            </a:r>
            <a:r>
              <a:rPr sz="1500" i="0" spc="-70" dirty="0">
                <a:latin typeface="Arial Black"/>
                <a:cs typeface="Arial Black"/>
              </a:rPr>
              <a:t>Per</a:t>
            </a:r>
            <a:r>
              <a:rPr sz="1500" i="0" spc="-105" dirty="0">
                <a:latin typeface="Arial Black"/>
                <a:cs typeface="Arial Black"/>
              </a:rPr>
              <a:t> </a:t>
            </a:r>
            <a:r>
              <a:rPr sz="1500" i="0" spc="-65" dirty="0">
                <a:latin typeface="Arial Black"/>
                <a:cs typeface="Arial Black"/>
              </a:rPr>
              <a:t>Capita,</a:t>
            </a:r>
            <a:r>
              <a:rPr sz="1500" i="0" spc="-105" dirty="0">
                <a:latin typeface="Arial Black"/>
                <a:cs typeface="Arial Black"/>
              </a:rPr>
              <a:t> </a:t>
            </a:r>
            <a:r>
              <a:rPr sz="1500" i="0" spc="-45" dirty="0">
                <a:latin typeface="Arial Black"/>
                <a:cs typeface="Arial Black"/>
              </a:rPr>
              <a:t>measured</a:t>
            </a:r>
            <a:r>
              <a:rPr sz="1500" i="0" spc="-105" dirty="0">
                <a:latin typeface="Arial Black"/>
                <a:cs typeface="Arial Black"/>
              </a:rPr>
              <a:t> </a:t>
            </a:r>
            <a:r>
              <a:rPr sz="1500" i="0" spc="-10" dirty="0">
                <a:latin typeface="Arial Black"/>
                <a:cs typeface="Arial Black"/>
              </a:rPr>
              <a:t>in</a:t>
            </a:r>
            <a:r>
              <a:rPr sz="1500" i="0" spc="-105" dirty="0">
                <a:latin typeface="Arial Black"/>
                <a:cs typeface="Arial Black"/>
              </a:rPr>
              <a:t> </a:t>
            </a:r>
            <a:r>
              <a:rPr sz="1500" i="0" spc="-70" dirty="0">
                <a:latin typeface="Arial Black"/>
                <a:cs typeface="Arial Black"/>
              </a:rPr>
              <a:t>Kilograms</a:t>
            </a:r>
            <a:r>
              <a:rPr sz="1500" i="0" spc="-105" dirty="0">
                <a:latin typeface="Arial Black"/>
                <a:cs typeface="Arial Black"/>
              </a:rPr>
              <a:t> </a:t>
            </a:r>
            <a:r>
              <a:rPr sz="1500" i="0" spc="-110" dirty="0">
                <a:latin typeface="Arial Black"/>
                <a:cs typeface="Arial Black"/>
              </a:rPr>
              <a:t>(2000-</a:t>
            </a:r>
            <a:r>
              <a:rPr sz="1500" i="0" spc="-50" dirty="0">
                <a:latin typeface="Arial Black"/>
                <a:cs typeface="Arial Black"/>
              </a:rPr>
              <a:t>2023)</a:t>
            </a:r>
            <a:endParaRPr sz="1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6"/>
                </a:lnTo>
                <a:close/>
              </a:path>
            </a:pathLst>
          </a:custGeom>
          <a:solidFill>
            <a:srgbClr val="000000">
              <a:alpha val="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7215271"/>
            <a:ext cx="18288000" cy="3072130"/>
            <a:chOff x="0" y="7215271"/>
            <a:chExt cx="18288000" cy="3072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0758"/>
              <a:ext cx="18287999" cy="21162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5878" y="7215271"/>
              <a:ext cx="1371051" cy="3060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95878" y="191009"/>
            <a:ext cx="1323974" cy="13239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64184" y="2591398"/>
            <a:ext cx="11944349" cy="59626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30399" y="6952840"/>
            <a:ext cx="86995" cy="281305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500" spc="-25" dirty="0">
                <a:solidFill>
                  <a:srgbClr val="FFFFFF"/>
                </a:solidFill>
                <a:latin typeface="Arial Black"/>
                <a:cs typeface="Arial Black"/>
              </a:rPr>
              <a:t>Portugal</a:t>
            </a:r>
            <a:endParaRPr sz="500">
              <a:latin typeface="Arial Black"/>
              <a:cs typeface="Arial Blac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0744" y="2850464"/>
            <a:ext cx="9488805" cy="5181600"/>
            <a:chOff x="730744" y="2850464"/>
            <a:chExt cx="9488805" cy="51816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823" y="2888527"/>
              <a:ext cx="8886824" cy="51053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68823" y="2888543"/>
              <a:ext cx="8858250" cy="5105400"/>
            </a:xfrm>
            <a:custGeom>
              <a:avLst/>
              <a:gdLst/>
              <a:ahLst/>
              <a:cxnLst/>
              <a:rect l="l" t="t" r="r" b="b"/>
              <a:pathLst>
                <a:path w="8858250" h="5105400">
                  <a:moveTo>
                    <a:pt x="0" y="0"/>
                  </a:moveTo>
                  <a:lnTo>
                    <a:pt x="8858250" y="0"/>
                  </a:lnTo>
                  <a:lnTo>
                    <a:pt x="8858250" y="5105368"/>
                  </a:lnTo>
                  <a:lnTo>
                    <a:pt x="0" y="5105368"/>
                  </a:lnTo>
                  <a:lnTo>
                    <a:pt x="0" y="0"/>
                  </a:lnTo>
                </a:path>
              </a:pathLst>
            </a:custGeom>
            <a:ln w="761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4342" y="3339890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4342" y="5549690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4342" y="6654590"/>
              <a:ext cx="104775" cy="10477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0095" marR="5080" indent="-850900">
              <a:lnSpc>
                <a:spcPct val="116300"/>
              </a:lnSpc>
              <a:spcBef>
                <a:spcPts val="95"/>
              </a:spcBef>
            </a:pPr>
            <a:r>
              <a:rPr spc="-215" dirty="0"/>
              <a:t>Meat</a:t>
            </a:r>
            <a:r>
              <a:rPr spc="-110" dirty="0"/>
              <a:t> </a:t>
            </a:r>
            <a:r>
              <a:rPr dirty="0"/>
              <a:t>and</a:t>
            </a:r>
            <a:r>
              <a:rPr spc="-155" dirty="0"/>
              <a:t> </a:t>
            </a:r>
            <a:r>
              <a:rPr spc="-35" dirty="0"/>
              <a:t>Vegetables</a:t>
            </a:r>
            <a:r>
              <a:rPr spc="-135" dirty="0"/>
              <a:t> </a:t>
            </a:r>
            <a:r>
              <a:rPr spc="-10" dirty="0"/>
              <a:t>European</a:t>
            </a:r>
            <a:r>
              <a:rPr i="1" spc="-10" dirty="0"/>
              <a:t> </a:t>
            </a:r>
            <a:r>
              <a:rPr i="1" spc="-45" dirty="0"/>
              <a:t>Consumption</a:t>
            </a:r>
            <a:r>
              <a:rPr i="1" spc="-220" dirty="0"/>
              <a:t> </a:t>
            </a:r>
            <a:r>
              <a:rPr i="1" spc="-40" dirty="0"/>
              <a:t>Analysis</a:t>
            </a:r>
            <a:r>
              <a:rPr i="1" spc="-220" dirty="0"/>
              <a:t> </a:t>
            </a:r>
            <a:r>
              <a:rPr i="1" spc="-25" dirty="0"/>
              <a:t>(2)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5</a:t>
            </a:fld>
            <a:endParaRPr spc="-385" dirty="0"/>
          </a:p>
        </p:txBody>
      </p:sp>
      <p:sp>
        <p:nvSpPr>
          <p:cNvPr id="16" name="object 16"/>
          <p:cNvSpPr txBox="1"/>
          <p:nvPr/>
        </p:nvSpPr>
        <p:spPr>
          <a:xfrm>
            <a:off x="10419539" y="2995072"/>
            <a:ext cx="7071995" cy="444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7600"/>
              </a:lnSpc>
              <a:spcBef>
                <a:spcPts val="100"/>
              </a:spcBef>
            </a:pPr>
            <a:r>
              <a:rPr sz="2300" spc="-35" dirty="0">
                <a:latin typeface="Arial Black"/>
                <a:cs typeface="Arial Black"/>
              </a:rPr>
              <a:t>We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150" dirty="0">
                <a:latin typeface="Arial Black"/>
                <a:cs typeface="Arial Black"/>
              </a:rPr>
              <a:t>can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80" dirty="0">
                <a:latin typeface="Arial Black"/>
                <a:cs typeface="Arial Black"/>
              </a:rPr>
              <a:t>observe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dirty="0">
                <a:latin typeface="Arial Black"/>
                <a:cs typeface="Arial Black"/>
              </a:rPr>
              <a:t>from</a:t>
            </a:r>
            <a:r>
              <a:rPr sz="2300" spc="-165" dirty="0">
                <a:latin typeface="Arial Black"/>
                <a:cs typeface="Arial Black"/>
              </a:rPr>
              <a:t> </a:t>
            </a:r>
            <a:r>
              <a:rPr sz="2300" spc="-35" dirty="0">
                <a:latin typeface="Arial Black"/>
                <a:cs typeface="Arial Black"/>
              </a:rPr>
              <a:t>the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60" dirty="0">
                <a:latin typeface="Arial Black"/>
                <a:cs typeface="Arial Black"/>
              </a:rPr>
              <a:t>graph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20" dirty="0">
                <a:latin typeface="Arial Black"/>
                <a:cs typeface="Arial Black"/>
              </a:rPr>
              <a:t>that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10" dirty="0">
                <a:solidFill>
                  <a:srgbClr val="238604"/>
                </a:solidFill>
                <a:latin typeface="Arial Black"/>
                <a:cs typeface="Arial Black"/>
              </a:rPr>
              <a:t>in</a:t>
            </a:r>
            <a:r>
              <a:rPr sz="2300" spc="-16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35" dirty="0">
                <a:solidFill>
                  <a:srgbClr val="238604"/>
                </a:solidFill>
                <a:latin typeface="Arial Black"/>
                <a:cs typeface="Arial Black"/>
              </a:rPr>
              <a:t>the</a:t>
            </a:r>
            <a:r>
              <a:rPr sz="2300" spc="-16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20" dirty="0">
                <a:solidFill>
                  <a:srgbClr val="238604"/>
                </a:solidFill>
                <a:latin typeface="Arial Black"/>
                <a:cs typeface="Arial Black"/>
              </a:rPr>
              <a:t>last </a:t>
            </a:r>
            <a:r>
              <a:rPr sz="2300" spc="-210" dirty="0">
                <a:solidFill>
                  <a:srgbClr val="238604"/>
                </a:solidFill>
                <a:latin typeface="Arial Black"/>
                <a:cs typeface="Arial Black"/>
              </a:rPr>
              <a:t>20</a:t>
            </a:r>
            <a:r>
              <a:rPr sz="2300" spc="-15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80" dirty="0">
                <a:solidFill>
                  <a:srgbClr val="238604"/>
                </a:solidFill>
                <a:latin typeface="Arial Black"/>
                <a:cs typeface="Arial Black"/>
              </a:rPr>
              <a:t>years</a:t>
            </a:r>
            <a:r>
              <a:rPr sz="2300" spc="-80" dirty="0">
                <a:latin typeface="Arial Black"/>
                <a:cs typeface="Arial Black"/>
              </a:rPr>
              <a:t>,</a:t>
            </a:r>
            <a:r>
              <a:rPr sz="2300" spc="-150" dirty="0">
                <a:latin typeface="Arial Black"/>
                <a:cs typeface="Arial Black"/>
              </a:rPr>
              <a:t> </a:t>
            </a:r>
            <a:r>
              <a:rPr sz="2300" spc="-110" dirty="0">
                <a:solidFill>
                  <a:srgbClr val="238604"/>
                </a:solidFill>
                <a:latin typeface="Arial Black"/>
                <a:cs typeface="Arial Black"/>
              </a:rPr>
              <a:t>Europeans</a:t>
            </a:r>
            <a:r>
              <a:rPr sz="2300" spc="-15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55" dirty="0">
                <a:solidFill>
                  <a:srgbClr val="238604"/>
                </a:solidFill>
                <a:latin typeface="Arial Black"/>
                <a:cs typeface="Arial Black"/>
              </a:rPr>
              <a:t>all</a:t>
            </a:r>
            <a:r>
              <a:rPr sz="2300" spc="-14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90" dirty="0">
                <a:solidFill>
                  <a:srgbClr val="238604"/>
                </a:solidFill>
                <a:latin typeface="Arial Black"/>
                <a:cs typeface="Arial Black"/>
              </a:rPr>
              <a:t>average</a:t>
            </a:r>
            <a:r>
              <a:rPr sz="2300" spc="-15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10" dirty="0">
                <a:solidFill>
                  <a:srgbClr val="238604"/>
                </a:solidFill>
                <a:latin typeface="Arial Black"/>
                <a:cs typeface="Arial Black"/>
              </a:rPr>
              <a:t>water </a:t>
            </a:r>
            <a:r>
              <a:rPr sz="2300" spc="-95" dirty="0">
                <a:solidFill>
                  <a:srgbClr val="238604"/>
                </a:solidFill>
                <a:latin typeface="Arial Black"/>
                <a:cs typeface="Arial Black"/>
              </a:rPr>
              <a:t>resource,</a:t>
            </a:r>
            <a:r>
              <a:rPr sz="2300" spc="-15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114" dirty="0">
                <a:latin typeface="Arial Black"/>
                <a:cs typeface="Arial Black"/>
              </a:rPr>
              <a:t>is</a:t>
            </a:r>
            <a:r>
              <a:rPr sz="2300" spc="-150" dirty="0">
                <a:latin typeface="Arial Black"/>
                <a:cs typeface="Arial Black"/>
              </a:rPr>
              <a:t> </a:t>
            </a:r>
            <a:r>
              <a:rPr sz="2300" spc="-204" dirty="0">
                <a:solidFill>
                  <a:srgbClr val="238604"/>
                </a:solidFill>
                <a:latin typeface="Arial Black"/>
                <a:cs typeface="Arial Black"/>
              </a:rPr>
              <a:t>2466</a:t>
            </a:r>
            <a:r>
              <a:rPr sz="2300" spc="-15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35" dirty="0">
                <a:solidFill>
                  <a:srgbClr val="238604"/>
                </a:solidFill>
                <a:latin typeface="Arial Black"/>
                <a:cs typeface="Arial Black"/>
              </a:rPr>
              <a:t>million</a:t>
            </a:r>
            <a:r>
              <a:rPr sz="2300" spc="-145" dirty="0">
                <a:solidFill>
                  <a:srgbClr val="238604"/>
                </a:solidFill>
                <a:latin typeface="Arial Black"/>
                <a:cs typeface="Arial Black"/>
              </a:rPr>
              <a:t> cubic </a:t>
            </a:r>
            <a:r>
              <a:rPr sz="2300" spc="-65" dirty="0">
                <a:solidFill>
                  <a:srgbClr val="238604"/>
                </a:solidFill>
                <a:latin typeface="Arial Black"/>
                <a:cs typeface="Arial Black"/>
              </a:rPr>
              <a:t>Meters.</a:t>
            </a:r>
            <a:r>
              <a:rPr sz="2300" spc="-15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10" dirty="0">
                <a:solidFill>
                  <a:srgbClr val="238604"/>
                </a:solidFill>
                <a:latin typeface="Arial Black"/>
                <a:cs typeface="Arial Black"/>
              </a:rPr>
              <a:t>cubic Meters.</a:t>
            </a:r>
            <a:endParaRPr sz="2300">
              <a:latin typeface="Arial Black"/>
              <a:cs typeface="Arial Black"/>
            </a:endParaRPr>
          </a:p>
          <a:p>
            <a:pPr marL="629285" marR="621665" algn="ctr">
              <a:lnSpc>
                <a:spcPct val="157600"/>
              </a:lnSpc>
            </a:pPr>
            <a:r>
              <a:rPr sz="2300" spc="-50" dirty="0">
                <a:solidFill>
                  <a:srgbClr val="238604"/>
                </a:solidFill>
                <a:latin typeface="Arial Black"/>
                <a:cs typeface="Arial Black"/>
              </a:rPr>
              <a:t>Norway</a:t>
            </a:r>
            <a:r>
              <a:rPr sz="2300" spc="-16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60" dirty="0">
                <a:latin typeface="Arial Black"/>
                <a:cs typeface="Arial Black"/>
              </a:rPr>
              <a:t>had</a:t>
            </a:r>
            <a:r>
              <a:rPr sz="2300" spc="-150" dirty="0">
                <a:latin typeface="Arial Black"/>
                <a:cs typeface="Arial Black"/>
              </a:rPr>
              <a:t> </a:t>
            </a:r>
            <a:r>
              <a:rPr sz="2300" spc="-35" dirty="0">
                <a:latin typeface="Arial Black"/>
                <a:cs typeface="Arial Black"/>
              </a:rPr>
              <a:t>the</a:t>
            </a:r>
            <a:r>
              <a:rPr sz="2300" spc="-155" dirty="0">
                <a:latin typeface="Arial Black"/>
                <a:cs typeface="Arial Black"/>
              </a:rPr>
              <a:t> </a:t>
            </a:r>
            <a:r>
              <a:rPr sz="2300" spc="-50" dirty="0">
                <a:solidFill>
                  <a:srgbClr val="238604"/>
                </a:solidFill>
                <a:latin typeface="Arial Black"/>
                <a:cs typeface="Arial Black"/>
              </a:rPr>
              <a:t>higher</a:t>
            </a:r>
            <a:r>
              <a:rPr sz="2300" spc="-15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25" dirty="0">
                <a:latin typeface="Arial Black"/>
                <a:cs typeface="Arial Black"/>
              </a:rPr>
              <a:t>Water</a:t>
            </a:r>
            <a:r>
              <a:rPr sz="2300" spc="-150" dirty="0">
                <a:latin typeface="Arial Black"/>
                <a:cs typeface="Arial Black"/>
              </a:rPr>
              <a:t> </a:t>
            </a:r>
            <a:r>
              <a:rPr sz="2300" spc="-45" dirty="0">
                <a:latin typeface="Arial Black"/>
                <a:cs typeface="Arial Black"/>
              </a:rPr>
              <a:t>Average </a:t>
            </a:r>
            <a:r>
              <a:rPr sz="2300" spc="-140" dirty="0">
                <a:latin typeface="Arial Black"/>
                <a:cs typeface="Arial Black"/>
              </a:rPr>
              <a:t>Resources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10" dirty="0">
                <a:latin typeface="Arial Black"/>
                <a:cs typeface="Arial Black"/>
              </a:rPr>
              <a:t>in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35" dirty="0">
                <a:latin typeface="Arial Black"/>
                <a:cs typeface="Arial Black"/>
              </a:rPr>
              <a:t>the</a:t>
            </a:r>
            <a:r>
              <a:rPr sz="2300" spc="-165" dirty="0">
                <a:latin typeface="Arial Black"/>
                <a:cs typeface="Arial Black"/>
              </a:rPr>
              <a:t> </a:t>
            </a:r>
            <a:r>
              <a:rPr sz="2300" spc="-75" dirty="0">
                <a:solidFill>
                  <a:srgbClr val="238604"/>
                </a:solidFill>
                <a:latin typeface="Arial Black"/>
                <a:cs typeface="Arial Black"/>
              </a:rPr>
              <a:t>last</a:t>
            </a:r>
            <a:r>
              <a:rPr sz="2300" spc="-15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210" dirty="0">
                <a:solidFill>
                  <a:srgbClr val="238604"/>
                </a:solidFill>
                <a:latin typeface="Arial Black"/>
                <a:cs typeface="Arial Black"/>
              </a:rPr>
              <a:t>20</a:t>
            </a:r>
            <a:r>
              <a:rPr sz="2300" spc="-16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10" dirty="0">
                <a:solidFill>
                  <a:srgbClr val="238604"/>
                </a:solidFill>
                <a:latin typeface="Arial Black"/>
                <a:cs typeface="Arial Black"/>
              </a:rPr>
              <a:t>years.</a:t>
            </a:r>
            <a:endParaRPr sz="2300">
              <a:latin typeface="Arial Black"/>
              <a:cs typeface="Arial Black"/>
            </a:endParaRPr>
          </a:p>
          <a:p>
            <a:pPr marL="770255" marR="762635" algn="ctr">
              <a:lnSpc>
                <a:spcPct val="157600"/>
              </a:lnSpc>
            </a:pPr>
            <a:r>
              <a:rPr sz="2300" spc="-40" dirty="0">
                <a:solidFill>
                  <a:srgbClr val="238604"/>
                </a:solidFill>
                <a:latin typeface="Arial Black"/>
                <a:cs typeface="Arial Black"/>
              </a:rPr>
              <a:t>Malta</a:t>
            </a:r>
            <a:r>
              <a:rPr sz="2300" spc="-16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60" dirty="0">
                <a:latin typeface="Arial Black"/>
                <a:cs typeface="Arial Black"/>
              </a:rPr>
              <a:t>had</a:t>
            </a:r>
            <a:r>
              <a:rPr sz="2300" spc="-155" dirty="0">
                <a:latin typeface="Arial Black"/>
                <a:cs typeface="Arial Black"/>
              </a:rPr>
              <a:t> </a:t>
            </a:r>
            <a:r>
              <a:rPr sz="2300" spc="-35" dirty="0">
                <a:latin typeface="Arial Black"/>
                <a:cs typeface="Arial Black"/>
              </a:rPr>
              <a:t>the</a:t>
            </a:r>
            <a:r>
              <a:rPr sz="2300" spc="-155" dirty="0">
                <a:latin typeface="Arial Black"/>
                <a:cs typeface="Arial Black"/>
              </a:rPr>
              <a:t> </a:t>
            </a:r>
            <a:r>
              <a:rPr sz="2300" spc="-85" dirty="0">
                <a:latin typeface="Arial Black"/>
                <a:cs typeface="Arial Black"/>
              </a:rPr>
              <a:t>lowest</a:t>
            </a:r>
            <a:r>
              <a:rPr sz="2300" spc="-155" dirty="0">
                <a:latin typeface="Arial Black"/>
                <a:cs typeface="Arial Black"/>
              </a:rPr>
              <a:t> </a:t>
            </a:r>
            <a:r>
              <a:rPr sz="2300" spc="-25" dirty="0">
                <a:latin typeface="Arial Black"/>
                <a:cs typeface="Arial Black"/>
              </a:rPr>
              <a:t>Water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55" dirty="0">
                <a:latin typeface="Arial Black"/>
                <a:cs typeface="Arial Black"/>
              </a:rPr>
              <a:t>Average </a:t>
            </a:r>
            <a:r>
              <a:rPr sz="2300" spc="-140" dirty="0">
                <a:latin typeface="Arial Black"/>
                <a:cs typeface="Arial Black"/>
              </a:rPr>
              <a:t>Resources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10" dirty="0">
                <a:latin typeface="Arial Black"/>
                <a:cs typeface="Arial Black"/>
              </a:rPr>
              <a:t>in</a:t>
            </a:r>
            <a:r>
              <a:rPr sz="2300" spc="-160" dirty="0">
                <a:latin typeface="Arial Black"/>
                <a:cs typeface="Arial Black"/>
              </a:rPr>
              <a:t> </a:t>
            </a:r>
            <a:r>
              <a:rPr sz="2300" spc="-35" dirty="0">
                <a:latin typeface="Arial Black"/>
                <a:cs typeface="Arial Black"/>
              </a:rPr>
              <a:t>the</a:t>
            </a:r>
            <a:r>
              <a:rPr sz="2300" spc="-165" dirty="0">
                <a:latin typeface="Arial Black"/>
                <a:cs typeface="Arial Black"/>
              </a:rPr>
              <a:t> </a:t>
            </a:r>
            <a:r>
              <a:rPr sz="2300" spc="-75" dirty="0">
                <a:solidFill>
                  <a:srgbClr val="238604"/>
                </a:solidFill>
                <a:latin typeface="Arial Black"/>
                <a:cs typeface="Arial Black"/>
              </a:rPr>
              <a:t>last</a:t>
            </a:r>
            <a:r>
              <a:rPr sz="2300" spc="-155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210" dirty="0">
                <a:solidFill>
                  <a:srgbClr val="238604"/>
                </a:solidFill>
                <a:latin typeface="Arial Black"/>
                <a:cs typeface="Arial Black"/>
              </a:rPr>
              <a:t>20</a:t>
            </a:r>
            <a:r>
              <a:rPr sz="2300" spc="-160" dirty="0">
                <a:solidFill>
                  <a:srgbClr val="238604"/>
                </a:solidFill>
                <a:latin typeface="Arial Black"/>
                <a:cs typeface="Arial Black"/>
              </a:rPr>
              <a:t> </a:t>
            </a:r>
            <a:r>
              <a:rPr sz="2300" spc="-10" dirty="0">
                <a:solidFill>
                  <a:srgbClr val="238604"/>
                </a:solidFill>
                <a:latin typeface="Arial Black"/>
                <a:cs typeface="Arial Black"/>
              </a:rPr>
              <a:t>years.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7883" y="2569173"/>
            <a:ext cx="61106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Arial Black"/>
                <a:cs typeface="Arial Black"/>
              </a:rPr>
              <a:t>Water</a:t>
            </a:r>
            <a:r>
              <a:rPr sz="1500" spc="-75" dirty="0">
                <a:latin typeface="Arial Black"/>
                <a:cs typeface="Arial Black"/>
              </a:rPr>
              <a:t> </a:t>
            </a:r>
            <a:r>
              <a:rPr sz="1500" spc="-65" dirty="0">
                <a:latin typeface="Arial Black"/>
                <a:cs typeface="Arial Black"/>
              </a:rPr>
              <a:t>Average</a:t>
            </a:r>
            <a:r>
              <a:rPr sz="1500" spc="-75" dirty="0">
                <a:latin typeface="Arial Black"/>
                <a:cs typeface="Arial Black"/>
              </a:rPr>
              <a:t> </a:t>
            </a:r>
            <a:r>
              <a:rPr sz="1500" spc="-90" dirty="0">
                <a:latin typeface="Arial Black"/>
                <a:cs typeface="Arial Black"/>
              </a:rPr>
              <a:t>Resources,</a:t>
            </a:r>
            <a:r>
              <a:rPr sz="1500" spc="-75" dirty="0">
                <a:latin typeface="Arial Black"/>
                <a:cs typeface="Arial Black"/>
              </a:rPr>
              <a:t> </a:t>
            </a:r>
            <a:r>
              <a:rPr sz="1500" spc="-20" dirty="0">
                <a:latin typeface="Arial Black"/>
                <a:cs typeface="Arial Black"/>
              </a:rPr>
              <a:t>by</a:t>
            </a:r>
            <a:r>
              <a:rPr sz="1500" spc="-75" dirty="0">
                <a:latin typeface="Arial Black"/>
                <a:cs typeface="Arial Black"/>
              </a:rPr>
              <a:t> </a:t>
            </a:r>
            <a:r>
              <a:rPr sz="1500" spc="-20" dirty="0">
                <a:latin typeface="Arial Black"/>
                <a:cs typeface="Arial Black"/>
              </a:rPr>
              <a:t>Million</a:t>
            </a:r>
            <a:r>
              <a:rPr sz="1500" spc="-75" dirty="0">
                <a:latin typeface="Arial Black"/>
                <a:cs typeface="Arial Black"/>
              </a:rPr>
              <a:t> </a:t>
            </a:r>
            <a:r>
              <a:rPr sz="1500" spc="-100" dirty="0">
                <a:latin typeface="Arial Black"/>
                <a:cs typeface="Arial Black"/>
              </a:rPr>
              <a:t>Cubic</a:t>
            </a:r>
            <a:r>
              <a:rPr sz="1500" spc="-75" dirty="0">
                <a:latin typeface="Arial Black"/>
                <a:cs typeface="Arial Black"/>
              </a:rPr>
              <a:t> </a:t>
            </a:r>
            <a:r>
              <a:rPr sz="1500" spc="-35" dirty="0">
                <a:latin typeface="Arial Black"/>
                <a:cs typeface="Arial Black"/>
              </a:rPr>
              <a:t>Meters</a:t>
            </a:r>
            <a:r>
              <a:rPr sz="1500" spc="-75" dirty="0">
                <a:latin typeface="Arial Black"/>
                <a:cs typeface="Arial Black"/>
              </a:rPr>
              <a:t> </a:t>
            </a:r>
            <a:r>
              <a:rPr sz="1500" spc="-110" dirty="0">
                <a:latin typeface="Arial Black"/>
                <a:cs typeface="Arial Black"/>
              </a:rPr>
              <a:t>(2000-</a:t>
            </a:r>
            <a:r>
              <a:rPr sz="1500" spc="-35" dirty="0">
                <a:latin typeface="Arial Black"/>
                <a:cs typeface="Arial Black"/>
              </a:rPr>
              <a:t>2023)</a:t>
            </a:r>
            <a:endParaRPr sz="1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8" y="0"/>
                </a:lnTo>
                <a:lnTo>
                  <a:pt x="18287998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7999" cy="10287000"/>
            <a:chOff x="0" y="0"/>
            <a:chExt cx="18287999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964295" cy="10287000"/>
            </a:xfrm>
            <a:custGeom>
              <a:avLst/>
              <a:gdLst/>
              <a:ahLst/>
              <a:cxnLst/>
              <a:rect l="l" t="t" r="r" b="b"/>
              <a:pathLst>
                <a:path w="8964295" h="10287000">
                  <a:moveTo>
                    <a:pt x="8964227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8964227" y="0"/>
                  </a:lnTo>
                  <a:lnTo>
                    <a:pt x="8964227" y="10286999"/>
                  </a:lnTo>
                  <a:close/>
                </a:path>
              </a:pathLst>
            </a:custGeom>
            <a:solidFill>
              <a:srgbClr val="238604">
                <a:alpha val="3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170754"/>
              <a:ext cx="18287999" cy="21162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95878" y="7215266"/>
              <a:ext cx="1371051" cy="30606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5878" y="191008"/>
              <a:ext cx="1323974" cy="13239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99062" y="1713023"/>
              <a:ext cx="13693775" cy="7545070"/>
            </a:xfrm>
            <a:custGeom>
              <a:avLst/>
              <a:gdLst/>
              <a:ahLst/>
              <a:cxnLst/>
              <a:rect l="l" t="t" r="r" b="b"/>
              <a:pathLst>
                <a:path w="13693775" h="7545070">
                  <a:moveTo>
                    <a:pt x="0" y="0"/>
                  </a:moveTo>
                  <a:lnTo>
                    <a:pt x="13693451" y="0"/>
                  </a:lnTo>
                  <a:lnTo>
                    <a:pt x="13693451" y="7545064"/>
                  </a:lnTo>
                  <a:lnTo>
                    <a:pt x="0" y="7545064"/>
                  </a:lnTo>
                  <a:lnTo>
                    <a:pt x="0" y="0"/>
                  </a:lnTo>
                </a:path>
              </a:pathLst>
            </a:custGeom>
            <a:ln w="76202">
              <a:solidFill>
                <a:srgbClr val="2386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eat-less-meat-and-help-reduce-climate-change-fastsavenow.com">
            <a:hlinkClick r:id="" action="ppaction://media"/>
            <a:extLst>
              <a:ext uri="{FF2B5EF4-FFF2-40B4-BE49-F238E27FC236}">
                <a16:creationId xmlns:a16="http://schemas.microsoft.com/office/drawing/2014/main" id="{93B8936D-8799-5680-7213-4286995D0A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95161" y="1728865"/>
            <a:ext cx="13693775" cy="752922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0305" rIns="0" bIns="0" rtlCol="0">
            <a:spAutoFit/>
          </a:bodyPr>
          <a:lstStyle/>
          <a:p>
            <a:pPr marL="984885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Should</a:t>
            </a:r>
            <a:r>
              <a:rPr spc="-225" dirty="0"/>
              <a:t> </a:t>
            </a:r>
            <a:r>
              <a:rPr spc="-550" dirty="0"/>
              <a:t>We</a:t>
            </a:r>
            <a:r>
              <a:rPr spc="-110" dirty="0"/>
              <a:t> </a:t>
            </a:r>
            <a:r>
              <a:rPr dirty="0"/>
              <a:t>Eat</a:t>
            </a:r>
            <a:r>
              <a:rPr spc="-229" dirty="0"/>
              <a:t> </a:t>
            </a:r>
            <a:r>
              <a:rPr spc="-20" dirty="0"/>
              <a:t>Less</a:t>
            </a:r>
            <a:r>
              <a:rPr spc="-165" dirty="0"/>
              <a:t> </a:t>
            </a:r>
            <a:r>
              <a:rPr spc="-240" dirty="0"/>
              <a:t>Meat?</a:t>
            </a:r>
            <a:r>
              <a:rPr spc="-110" dirty="0"/>
              <a:t> </a:t>
            </a:r>
            <a:r>
              <a:rPr spc="-10" dirty="0"/>
              <a:t>(Video)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6</a:t>
            </a:fld>
            <a:endParaRPr spc="-38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215266"/>
            <a:ext cx="18288000" cy="3072130"/>
            <a:chOff x="0" y="7215266"/>
            <a:chExt cx="18288000" cy="3072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0754"/>
              <a:ext cx="18287999" cy="21162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5878" y="7215266"/>
              <a:ext cx="1371051" cy="30606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95878" y="191009"/>
            <a:ext cx="1323974" cy="13239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25932"/>
              <a:ext cx="1771649" cy="17716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8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8"/>
                  </a:lnTo>
                  <a:close/>
                </a:path>
              </a:pathLst>
            </a:custGeom>
            <a:solidFill>
              <a:srgbClr val="000000">
                <a:alpha val="2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101" y="6901056"/>
              <a:ext cx="1600199" cy="16001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62577" y="4099073"/>
            <a:ext cx="4095750" cy="1649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650" b="1" spc="-370" dirty="0">
                <a:solidFill>
                  <a:srgbClr val="2381D1"/>
                </a:solidFill>
                <a:latin typeface="Calibri"/>
                <a:cs typeface="Calibri"/>
              </a:rPr>
              <a:t>15.415L</a:t>
            </a:r>
            <a:endParaRPr sz="106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36678" y="6766289"/>
            <a:ext cx="2712720" cy="1649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650" b="1" spc="65" dirty="0">
                <a:solidFill>
                  <a:srgbClr val="2381D1"/>
                </a:solidFill>
                <a:latin typeface="Calibri"/>
                <a:cs typeface="Calibri"/>
              </a:rPr>
              <a:t>322L</a:t>
            </a:r>
            <a:endParaRPr sz="106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78114" y="7069541"/>
            <a:ext cx="308927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2460" marR="5080" indent="-620395">
              <a:lnSpc>
                <a:spcPct val="114599"/>
              </a:lnSpc>
              <a:spcBef>
                <a:spcPts val="100"/>
              </a:spcBef>
            </a:pPr>
            <a:r>
              <a:rPr sz="2400" i="1" spc="-150" dirty="0">
                <a:latin typeface="Calibri"/>
                <a:cs typeface="Calibri"/>
              </a:rPr>
              <a:t>To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produce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one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kilogram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vegetables.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4939" y="4398622"/>
            <a:ext cx="262191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sz="2400" i="1" spc="-150" dirty="0">
                <a:latin typeface="Calibri"/>
                <a:cs typeface="Calibri"/>
              </a:rPr>
              <a:t>To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produce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one </a:t>
            </a:r>
            <a:r>
              <a:rPr sz="2400" i="1" dirty="0">
                <a:latin typeface="Calibri"/>
                <a:cs typeface="Calibri"/>
              </a:rPr>
              <a:t>kilogram</a:t>
            </a:r>
            <a:r>
              <a:rPr sz="2400" i="1" spc="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6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beef</a:t>
            </a:r>
            <a:r>
              <a:rPr sz="2400" i="1" spc="55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and </a:t>
            </a:r>
            <a:r>
              <a:rPr sz="2400" i="1" spc="-10" dirty="0">
                <a:latin typeface="Calibri"/>
                <a:cs typeface="Calibri"/>
              </a:rPr>
              <a:t>lamb.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62992" y="2162730"/>
            <a:ext cx="0" cy="6582409"/>
          </a:xfrm>
          <a:custGeom>
            <a:avLst/>
            <a:gdLst/>
            <a:ahLst/>
            <a:cxnLst/>
            <a:rect l="l" t="t" r="r" b="b"/>
            <a:pathLst>
              <a:path h="6582409">
                <a:moveTo>
                  <a:pt x="0" y="6581888"/>
                </a:moveTo>
                <a:lnTo>
                  <a:pt x="0" y="0"/>
                </a:lnTo>
              </a:path>
            </a:pathLst>
          </a:custGeom>
          <a:ln w="38088">
            <a:solidFill>
              <a:srgbClr val="2386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818697" y="4091673"/>
            <a:ext cx="4672330" cy="1649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650" b="1" spc="140" dirty="0">
                <a:solidFill>
                  <a:srgbClr val="52A205"/>
                </a:solidFill>
                <a:latin typeface="Calibri"/>
                <a:cs typeface="Calibri"/>
              </a:rPr>
              <a:t>99.48Kg</a:t>
            </a:r>
            <a:endParaRPr sz="1065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7</a:t>
            </a:fld>
            <a:endParaRPr spc="-385" dirty="0"/>
          </a:p>
        </p:txBody>
      </p:sp>
      <p:sp>
        <p:nvSpPr>
          <p:cNvPr id="16" name="object 16"/>
          <p:cNvSpPr txBox="1"/>
          <p:nvPr/>
        </p:nvSpPr>
        <p:spPr>
          <a:xfrm>
            <a:off x="14848307" y="4365773"/>
            <a:ext cx="262191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sz="2400" i="1" spc="-150" dirty="0">
                <a:latin typeface="Calibri"/>
                <a:cs typeface="Calibri"/>
              </a:rPr>
              <a:t>To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produce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one </a:t>
            </a:r>
            <a:r>
              <a:rPr sz="2400" i="1" dirty="0">
                <a:latin typeface="Calibri"/>
                <a:cs typeface="Calibri"/>
              </a:rPr>
              <a:t>kilogram</a:t>
            </a:r>
            <a:r>
              <a:rPr sz="2400" i="1" spc="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6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beef</a:t>
            </a:r>
            <a:r>
              <a:rPr sz="2400" i="1" spc="55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and </a:t>
            </a:r>
            <a:r>
              <a:rPr sz="2400" i="1" spc="-10" dirty="0">
                <a:latin typeface="Calibri"/>
                <a:cs typeface="Calibri"/>
              </a:rPr>
              <a:t>lamb.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468371" y="2285255"/>
            <a:ext cx="508444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i="0" spc="-770" dirty="0">
                <a:latin typeface="Calibri"/>
                <a:cs typeface="Calibri"/>
              </a:rPr>
              <a:t>Resources</a:t>
            </a:r>
            <a:r>
              <a:rPr sz="5200" i="0" spc="-360" dirty="0">
                <a:latin typeface="Calibri"/>
                <a:cs typeface="Calibri"/>
              </a:rPr>
              <a:t> </a:t>
            </a:r>
            <a:r>
              <a:rPr sz="5200" i="0" spc="-715" dirty="0">
                <a:latin typeface="Calibri"/>
                <a:cs typeface="Calibri"/>
              </a:rPr>
              <a:t>related</a:t>
            </a:r>
            <a:r>
              <a:rPr sz="5200" i="0" spc="-360" dirty="0">
                <a:latin typeface="Calibri"/>
                <a:cs typeface="Calibri"/>
              </a:rPr>
              <a:t> </a:t>
            </a:r>
            <a:r>
              <a:rPr sz="5200" i="0" spc="-785" dirty="0">
                <a:latin typeface="Calibri"/>
                <a:cs typeface="Calibri"/>
              </a:rPr>
              <a:t>to</a:t>
            </a:r>
            <a:r>
              <a:rPr sz="5200" i="0" spc="-365" dirty="0">
                <a:latin typeface="Calibri"/>
                <a:cs typeface="Calibri"/>
              </a:rPr>
              <a:t> </a:t>
            </a:r>
            <a:r>
              <a:rPr sz="5200" i="0" spc="-894" dirty="0">
                <a:solidFill>
                  <a:srgbClr val="2381D1"/>
                </a:solidFill>
                <a:latin typeface="Calibri"/>
                <a:cs typeface="Calibri"/>
              </a:rPr>
              <a:t>Water:</a:t>
            </a:r>
            <a:endParaRPr sz="5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06781" y="2285255"/>
            <a:ext cx="669163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770" dirty="0">
                <a:latin typeface="Calibri"/>
                <a:cs typeface="Calibri"/>
              </a:rPr>
              <a:t>Resources</a:t>
            </a:r>
            <a:r>
              <a:rPr sz="5200" spc="-365" dirty="0">
                <a:latin typeface="Calibri"/>
                <a:cs typeface="Calibri"/>
              </a:rPr>
              <a:t> </a:t>
            </a:r>
            <a:r>
              <a:rPr sz="5200" spc="-715" dirty="0">
                <a:latin typeface="Calibri"/>
                <a:cs typeface="Calibri"/>
              </a:rPr>
              <a:t>related</a:t>
            </a:r>
            <a:r>
              <a:rPr sz="5200" spc="-360" dirty="0">
                <a:latin typeface="Calibri"/>
                <a:cs typeface="Calibri"/>
              </a:rPr>
              <a:t> </a:t>
            </a:r>
            <a:r>
              <a:rPr sz="5200" spc="-785" dirty="0">
                <a:latin typeface="Calibri"/>
                <a:cs typeface="Calibri"/>
              </a:rPr>
              <a:t>to</a:t>
            </a:r>
            <a:r>
              <a:rPr sz="5200" spc="-370" dirty="0">
                <a:latin typeface="Calibri"/>
                <a:cs typeface="Calibri"/>
              </a:rPr>
              <a:t> </a:t>
            </a:r>
            <a:r>
              <a:rPr sz="5200" spc="-910" dirty="0">
                <a:solidFill>
                  <a:srgbClr val="52A205"/>
                </a:solidFill>
                <a:latin typeface="Calibri"/>
                <a:cs typeface="Calibri"/>
              </a:rPr>
              <a:t>Carbon</a:t>
            </a:r>
            <a:r>
              <a:rPr sz="5200" spc="-360" dirty="0">
                <a:solidFill>
                  <a:srgbClr val="52A205"/>
                </a:solidFill>
                <a:latin typeface="Calibri"/>
                <a:cs typeface="Calibri"/>
              </a:rPr>
              <a:t> </a:t>
            </a:r>
            <a:r>
              <a:rPr sz="5200" spc="-765" dirty="0">
                <a:solidFill>
                  <a:srgbClr val="52A205"/>
                </a:solidFill>
                <a:latin typeface="Calibri"/>
                <a:cs typeface="Calibri"/>
              </a:rPr>
              <a:t>Dioxide:</a:t>
            </a:r>
            <a:endParaRPr sz="5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16120" y="6764022"/>
            <a:ext cx="3255645" cy="1649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650" b="1" spc="135" dirty="0">
                <a:solidFill>
                  <a:srgbClr val="52A205"/>
                </a:solidFill>
                <a:latin typeface="Calibri"/>
                <a:cs typeface="Calibri"/>
              </a:rPr>
              <a:t>0.4Kg</a:t>
            </a:r>
            <a:endParaRPr sz="106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20168" y="7069541"/>
            <a:ext cx="308927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2460" marR="5080" indent="-620395">
              <a:lnSpc>
                <a:spcPct val="114599"/>
              </a:lnSpc>
              <a:spcBef>
                <a:spcPts val="100"/>
              </a:spcBef>
            </a:pPr>
            <a:r>
              <a:rPr sz="2400" i="1" spc="-150" dirty="0">
                <a:latin typeface="Calibri"/>
                <a:cs typeface="Calibri"/>
              </a:rPr>
              <a:t>To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produce</a:t>
            </a:r>
            <a:r>
              <a:rPr sz="2400" i="1" spc="-2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one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kilogram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vegetables.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15918" y="238352"/>
            <a:ext cx="1167447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i="1" dirty="0">
                <a:latin typeface="Calibri"/>
                <a:cs typeface="Calibri"/>
              </a:rPr>
              <a:t>Features</a:t>
            </a:r>
            <a:r>
              <a:rPr sz="5000" i="1" spc="-90" dirty="0">
                <a:latin typeface="Calibri"/>
                <a:cs typeface="Calibri"/>
              </a:rPr>
              <a:t> </a:t>
            </a:r>
            <a:r>
              <a:rPr sz="5000" i="1" dirty="0">
                <a:latin typeface="Calibri"/>
                <a:cs typeface="Calibri"/>
              </a:rPr>
              <a:t>and</a:t>
            </a:r>
            <a:r>
              <a:rPr sz="5000" i="1" spc="-85" dirty="0">
                <a:latin typeface="Calibri"/>
                <a:cs typeface="Calibri"/>
              </a:rPr>
              <a:t> </a:t>
            </a:r>
            <a:r>
              <a:rPr sz="5000" i="1" spc="-105" dirty="0">
                <a:latin typeface="Calibri"/>
                <a:cs typeface="Calibri"/>
              </a:rPr>
              <a:t>Systems</a:t>
            </a:r>
            <a:r>
              <a:rPr sz="5000" i="1" spc="-85" dirty="0">
                <a:latin typeface="Calibri"/>
                <a:cs typeface="Calibri"/>
              </a:rPr>
              <a:t> </a:t>
            </a:r>
            <a:r>
              <a:rPr sz="5000" i="1" dirty="0">
                <a:latin typeface="Calibri"/>
                <a:cs typeface="Calibri"/>
              </a:rPr>
              <a:t>of</a:t>
            </a:r>
            <a:r>
              <a:rPr sz="5000" i="1" spc="-85" dirty="0">
                <a:latin typeface="Calibri"/>
                <a:cs typeface="Calibri"/>
              </a:rPr>
              <a:t> </a:t>
            </a:r>
            <a:r>
              <a:rPr sz="5000" i="1" spc="-215" dirty="0">
                <a:latin typeface="Calibri"/>
                <a:cs typeface="Calibri"/>
              </a:rPr>
              <a:t>Meat</a:t>
            </a:r>
            <a:r>
              <a:rPr sz="5000" i="1" spc="-85" dirty="0">
                <a:latin typeface="Calibri"/>
                <a:cs typeface="Calibri"/>
              </a:rPr>
              <a:t> </a:t>
            </a:r>
            <a:r>
              <a:rPr sz="5000" i="1" dirty="0">
                <a:latin typeface="Calibri"/>
                <a:cs typeface="Calibri"/>
              </a:rPr>
              <a:t>and</a:t>
            </a:r>
            <a:r>
              <a:rPr sz="5000" i="1" spc="-85" dirty="0">
                <a:latin typeface="Calibri"/>
                <a:cs typeface="Calibri"/>
              </a:rPr>
              <a:t> </a:t>
            </a:r>
            <a:r>
              <a:rPr sz="5000" i="1" spc="-10" dirty="0">
                <a:latin typeface="Calibri"/>
                <a:cs typeface="Calibri"/>
              </a:rPr>
              <a:t>Vegetables</a:t>
            </a:r>
            <a:endParaRPr sz="5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7"/>
                </a:lnTo>
                <a:close/>
              </a:path>
            </a:pathLst>
          </a:custGeom>
          <a:solidFill>
            <a:srgbClr val="000000">
              <a:alpha val="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8" y="10286997"/>
                  </a:moveTo>
                  <a:lnTo>
                    <a:pt x="0" y="10286997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7"/>
                  </a:lnTo>
                  <a:close/>
                </a:path>
              </a:pathLst>
            </a:custGeom>
            <a:solidFill>
              <a:srgbClr val="000000">
                <a:alpha val="2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0754"/>
              <a:ext cx="18287999" cy="21162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5878" y="7215267"/>
              <a:ext cx="1371051" cy="30606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29865" marR="5080" indent="-2717165">
              <a:lnSpc>
                <a:spcPct val="116300"/>
              </a:lnSpc>
              <a:spcBef>
                <a:spcPts val="95"/>
              </a:spcBef>
            </a:pPr>
            <a:r>
              <a:rPr spc="-25" dirty="0"/>
              <a:t>Solutions</a:t>
            </a:r>
            <a:r>
              <a:rPr spc="-140" dirty="0"/>
              <a:t> </a:t>
            </a:r>
            <a:r>
              <a:rPr dirty="0"/>
              <a:t>to</a:t>
            </a:r>
            <a:r>
              <a:rPr spc="-140" dirty="0"/>
              <a:t> </a:t>
            </a:r>
            <a:r>
              <a:rPr spc="-35" dirty="0"/>
              <a:t>Guarantee</a:t>
            </a:r>
            <a:r>
              <a:rPr spc="-135" dirty="0"/>
              <a:t> </a:t>
            </a:r>
            <a:r>
              <a:rPr spc="55" dirty="0"/>
              <a:t>the</a:t>
            </a:r>
            <a:r>
              <a:rPr spc="-140" dirty="0"/>
              <a:t> </a:t>
            </a:r>
            <a:r>
              <a:rPr spc="-10" dirty="0"/>
              <a:t>Preservation</a:t>
            </a:r>
            <a:r>
              <a:rPr i="1" spc="-10" dirty="0"/>
              <a:t> </a:t>
            </a:r>
            <a:r>
              <a:rPr i="1" dirty="0"/>
              <a:t>of</a:t>
            </a:r>
            <a:r>
              <a:rPr i="1" spc="-75" dirty="0"/>
              <a:t> </a:t>
            </a:r>
            <a:r>
              <a:rPr i="1" spc="55" dirty="0"/>
              <a:t>the</a:t>
            </a:r>
            <a:r>
              <a:rPr i="1" spc="-70" dirty="0"/>
              <a:t> </a:t>
            </a:r>
            <a:r>
              <a:rPr i="1" spc="-10" dirty="0"/>
              <a:t>Environment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863933" y="191009"/>
            <a:ext cx="12056110" cy="8557260"/>
            <a:chOff x="5863933" y="191009"/>
            <a:chExt cx="12056110" cy="85572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95878" y="191009"/>
              <a:ext cx="1323974" cy="1323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3933" y="1908842"/>
              <a:ext cx="6562724" cy="68389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062109" y="3194569"/>
            <a:ext cx="669861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700" spc="-517" baseline="-2192" dirty="0">
                <a:solidFill>
                  <a:srgbClr val="52A205"/>
                </a:solidFill>
                <a:latin typeface="Arial Black"/>
                <a:cs typeface="Arial Black"/>
              </a:rPr>
              <a:t>1S:</a:t>
            </a:r>
            <a:r>
              <a:rPr sz="5700" spc="202" baseline="-2192" dirty="0">
                <a:solidFill>
                  <a:srgbClr val="52A205"/>
                </a:solidFill>
                <a:latin typeface="Arial Black"/>
                <a:cs typeface="Arial Black"/>
              </a:rPr>
              <a:t> </a:t>
            </a:r>
            <a:r>
              <a:rPr sz="3350" i="1" dirty="0">
                <a:latin typeface="Calibri"/>
                <a:cs typeface="Calibri"/>
              </a:rPr>
              <a:t>Reduce</a:t>
            </a:r>
            <a:r>
              <a:rPr sz="3350" i="1" spc="-45" dirty="0">
                <a:latin typeface="Calibri"/>
                <a:cs typeface="Calibri"/>
              </a:rPr>
              <a:t> </a:t>
            </a:r>
            <a:r>
              <a:rPr sz="3350" i="1" dirty="0">
                <a:latin typeface="Calibri"/>
                <a:cs typeface="Calibri"/>
              </a:rPr>
              <a:t>the</a:t>
            </a:r>
            <a:r>
              <a:rPr sz="3350" i="1" spc="-40" dirty="0">
                <a:latin typeface="Calibri"/>
                <a:cs typeface="Calibri"/>
              </a:rPr>
              <a:t> </a:t>
            </a:r>
            <a:r>
              <a:rPr sz="3350" i="1" spc="-30" dirty="0">
                <a:latin typeface="Calibri"/>
                <a:cs typeface="Calibri"/>
              </a:rPr>
              <a:t>Consumption</a:t>
            </a:r>
            <a:r>
              <a:rPr sz="3350" i="1" spc="-45" dirty="0">
                <a:latin typeface="Calibri"/>
                <a:cs typeface="Calibri"/>
              </a:rPr>
              <a:t> </a:t>
            </a:r>
            <a:r>
              <a:rPr sz="3350" i="1" dirty="0">
                <a:latin typeface="Calibri"/>
                <a:cs typeface="Calibri"/>
              </a:rPr>
              <a:t>of</a:t>
            </a:r>
            <a:r>
              <a:rPr sz="3350" i="1" spc="-40" dirty="0">
                <a:latin typeface="Calibri"/>
                <a:cs typeface="Calibri"/>
              </a:rPr>
              <a:t> </a:t>
            </a:r>
            <a:r>
              <a:rPr sz="3350" i="1" spc="-10" dirty="0">
                <a:latin typeface="Calibri"/>
                <a:cs typeface="Calibri"/>
              </a:rPr>
              <a:t>Meat.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8</a:t>
            </a:fld>
            <a:endParaRPr spc="-385" dirty="0"/>
          </a:p>
        </p:txBody>
      </p:sp>
      <p:sp>
        <p:nvSpPr>
          <p:cNvPr id="12" name="object 12"/>
          <p:cNvSpPr txBox="1"/>
          <p:nvPr/>
        </p:nvSpPr>
        <p:spPr>
          <a:xfrm>
            <a:off x="644925" y="5114490"/>
            <a:ext cx="5990590" cy="12795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5700" spc="-517" baseline="-2923" dirty="0">
                <a:solidFill>
                  <a:srgbClr val="52A205"/>
                </a:solidFill>
                <a:latin typeface="Arial Black"/>
                <a:cs typeface="Arial Black"/>
              </a:rPr>
              <a:t>3S:</a:t>
            </a:r>
            <a:r>
              <a:rPr sz="5700" spc="-67" baseline="-2923" dirty="0">
                <a:solidFill>
                  <a:srgbClr val="52A205"/>
                </a:solidFill>
                <a:latin typeface="Arial Black"/>
                <a:cs typeface="Arial Black"/>
              </a:rPr>
              <a:t> </a:t>
            </a:r>
            <a:r>
              <a:rPr sz="3350" i="1" dirty="0">
                <a:latin typeface="Calibri"/>
                <a:cs typeface="Calibri"/>
              </a:rPr>
              <a:t>Invest</a:t>
            </a:r>
            <a:r>
              <a:rPr sz="3350" i="1" spc="-30" dirty="0">
                <a:latin typeface="Calibri"/>
                <a:cs typeface="Calibri"/>
              </a:rPr>
              <a:t> </a:t>
            </a:r>
            <a:r>
              <a:rPr sz="3350" i="1" spc="70" dirty="0">
                <a:latin typeface="Calibri"/>
                <a:cs typeface="Calibri"/>
              </a:rPr>
              <a:t>in</a:t>
            </a:r>
            <a:r>
              <a:rPr sz="3350" i="1" spc="-30" dirty="0">
                <a:latin typeface="Calibri"/>
                <a:cs typeface="Calibri"/>
              </a:rPr>
              <a:t> </a:t>
            </a:r>
            <a:r>
              <a:rPr sz="3350" i="1" dirty="0">
                <a:latin typeface="Calibri"/>
                <a:cs typeface="Calibri"/>
              </a:rPr>
              <a:t>Sustainable</a:t>
            </a:r>
            <a:r>
              <a:rPr sz="3350" i="1" spc="-35" dirty="0">
                <a:latin typeface="Calibri"/>
                <a:cs typeface="Calibri"/>
              </a:rPr>
              <a:t> </a:t>
            </a:r>
            <a:r>
              <a:rPr sz="3350" i="1" spc="-10" dirty="0">
                <a:latin typeface="Calibri"/>
                <a:cs typeface="Calibri"/>
              </a:rPr>
              <a:t>Farming</a:t>
            </a:r>
            <a:endParaRPr sz="3350">
              <a:latin typeface="Calibri"/>
              <a:cs typeface="Calibri"/>
            </a:endParaRPr>
          </a:p>
          <a:p>
            <a:pPr marL="851535" algn="ctr">
              <a:lnSpc>
                <a:spcPct val="100000"/>
              </a:lnSpc>
              <a:spcBef>
                <a:spcPts val="605"/>
              </a:spcBef>
            </a:pPr>
            <a:r>
              <a:rPr sz="3350" i="1" spc="40" dirty="0">
                <a:latin typeface="Calibri"/>
                <a:cs typeface="Calibri"/>
              </a:rPr>
              <a:t>practices.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42210">
              <a:lnSpc>
                <a:spcPct val="100000"/>
              </a:lnSpc>
              <a:spcBef>
                <a:spcPts val="780"/>
              </a:spcBef>
            </a:pPr>
            <a:r>
              <a:rPr sz="5700" i="0" spc="-517" baseline="-2192" dirty="0">
                <a:solidFill>
                  <a:srgbClr val="52A205"/>
                </a:solidFill>
                <a:latin typeface="Arial Black"/>
                <a:cs typeface="Arial Black"/>
              </a:rPr>
              <a:t>2S:</a:t>
            </a:r>
            <a:r>
              <a:rPr sz="5700" i="0" spc="-465" baseline="-2192" dirty="0">
                <a:solidFill>
                  <a:srgbClr val="52A205"/>
                </a:solidFill>
                <a:latin typeface="Arial Black"/>
                <a:cs typeface="Arial Black"/>
              </a:rPr>
              <a:t> </a:t>
            </a:r>
            <a:r>
              <a:rPr sz="3350" dirty="0"/>
              <a:t>Invest</a:t>
            </a:r>
            <a:r>
              <a:rPr sz="3350" spc="-10" dirty="0"/>
              <a:t> </a:t>
            </a:r>
            <a:r>
              <a:rPr sz="3350" spc="70" dirty="0"/>
              <a:t>in</a:t>
            </a:r>
            <a:r>
              <a:rPr sz="3350" spc="-15" dirty="0"/>
              <a:t> </a:t>
            </a:r>
            <a:r>
              <a:rPr sz="3350" dirty="0"/>
              <a:t>Research</a:t>
            </a:r>
            <a:r>
              <a:rPr sz="3350" spc="-15" dirty="0"/>
              <a:t> </a:t>
            </a:r>
            <a:r>
              <a:rPr sz="3350" dirty="0"/>
              <a:t>and</a:t>
            </a:r>
            <a:r>
              <a:rPr sz="3350" spc="-10" dirty="0"/>
              <a:t> Innovation</a:t>
            </a:r>
            <a:endParaRPr sz="3350">
              <a:latin typeface="Arial Black"/>
              <a:cs typeface="Arial Black"/>
            </a:endParaRPr>
          </a:p>
          <a:p>
            <a:pPr marL="5496560">
              <a:lnSpc>
                <a:spcPct val="100000"/>
              </a:lnSpc>
              <a:spcBef>
                <a:spcPts val="605"/>
              </a:spcBef>
            </a:pPr>
            <a:r>
              <a:rPr spc="-10" dirty="0"/>
              <a:t>Methods.</a:t>
            </a:r>
          </a:p>
          <a:p>
            <a:pPr marL="12700">
              <a:lnSpc>
                <a:spcPct val="100000"/>
              </a:lnSpc>
              <a:spcBef>
                <a:spcPts val="3304"/>
              </a:spcBef>
            </a:pPr>
            <a:r>
              <a:rPr sz="3800" i="0" spc="-345" dirty="0">
                <a:solidFill>
                  <a:srgbClr val="52A205"/>
                </a:solidFill>
                <a:latin typeface="Arial Black"/>
                <a:cs typeface="Arial Black"/>
              </a:rPr>
              <a:t>4S:</a:t>
            </a:r>
            <a:r>
              <a:rPr sz="3800" i="0" spc="-215" dirty="0">
                <a:solidFill>
                  <a:srgbClr val="52A205"/>
                </a:solidFill>
                <a:latin typeface="Arial Black"/>
                <a:cs typeface="Arial Black"/>
              </a:rPr>
              <a:t> </a:t>
            </a:r>
            <a:r>
              <a:rPr sz="3350" dirty="0"/>
              <a:t>Reduce</a:t>
            </a:r>
            <a:r>
              <a:rPr sz="3350" spc="-125" dirty="0"/>
              <a:t> </a:t>
            </a:r>
            <a:r>
              <a:rPr sz="3350" spc="-30" dirty="0"/>
              <a:t>Food</a:t>
            </a:r>
            <a:r>
              <a:rPr sz="3350" spc="-90" dirty="0"/>
              <a:t> </a:t>
            </a:r>
            <a:r>
              <a:rPr sz="3350" spc="-10" dirty="0"/>
              <a:t>Waste.</a:t>
            </a:r>
            <a:endParaRPr sz="335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4894" y="7010068"/>
            <a:ext cx="14324330" cy="1120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845934">
              <a:lnSpc>
                <a:spcPts val="4300"/>
              </a:lnSpc>
              <a:spcBef>
                <a:spcPts val="114"/>
              </a:spcBef>
            </a:pPr>
            <a:r>
              <a:rPr sz="5700" spc="-517" baseline="-2192" dirty="0">
                <a:solidFill>
                  <a:srgbClr val="52A205"/>
                </a:solidFill>
                <a:latin typeface="Arial Black"/>
                <a:cs typeface="Arial Black"/>
              </a:rPr>
              <a:t>5S:</a:t>
            </a:r>
            <a:r>
              <a:rPr sz="5700" spc="-37" baseline="-2192" dirty="0">
                <a:solidFill>
                  <a:srgbClr val="52A205"/>
                </a:solidFill>
                <a:latin typeface="Arial Black"/>
                <a:cs typeface="Arial Black"/>
              </a:rPr>
              <a:t> </a:t>
            </a:r>
            <a:r>
              <a:rPr sz="3350" i="1" spc="80" dirty="0">
                <a:latin typeface="Calibri"/>
                <a:cs typeface="Calibri"/>
              </a:rPr>
              <a:t>Prioritize</a:t>
            </a:r>
            <a:r>
              <a:rPr sz="3350" i="1" spc="-30" dirty="0">
                <a:latin typeface="Calibri"/>
                <a:cs typeface="Calibri"/>
              </a:rPr>
              <a:t> </a:t>
            </a:r>
            <a:r>
              <a:rPr sz="3350" i="1" dirty="0">
                <a:latin typeface="Calibri"/>
                <a:cs typeface="Calibri"/>
              </a:rPr>
              <a:t>Local</a:t>
            </a:r>
            <a:r>
              <a:rPr sz="3350" i="1" spc="-30" dirty="0">
                <a:latin typeface="Calibri"/>
                <a:cs typeface="Calibri"/>
              </a:rPr>
              <a:t> </a:t>
            </a:r>
            <a:r>
              <a:rPr sz="3350" i="1" dirty="0">
                <a:latin typeface="Calibri"/>
                <a:cs typeface="Calibri"/>
              </a:rPr>
              <a:t>and</a:t>
            </a:r>
            <a:r>
              <a:rPr sz="3350" i="1" spc="-35" dirty="0">
                <a:latin typeface="Calibri"/>
                <a:cs typeface="Calibri"/>
              </a:rPr>
              <a:t> </a:t>
            </a:r>
            <a:r>
              <a:rPr sz="3350" i="1" spc="-25" dirty="0">
                <a:latin typeface="Calibri"/>
                <a:cs typeface="Calibri"/>
              </a:rPr>
              <a:t>Seasonal</a:t>
            </a:r>
            <a:r>
              <a:rPr sz="3350" i="1" spc="-30" dirty="0">
                <a:latin typeface="Calibri"/>
                <a:cs typeface="Calibri"/>
              </a:rPr>
              <a:t> </a:t>
            </a:r>
            <a:r>
              <a:rPr sz="3350" i="1" spc="-10" dirty="0">
                <a:latin typeface="Calibri"/>
                <a:cs typeface="Calibri"/>
              </a:rPr>
              <a:t>Products</a:t>
            </a:r>
            <a:endParaRPr sz="3350">
              <a:latin typeface="Calibri"/>
              <a:cs typeface="Calibri"/>
            </a:endParaRPr>
          </a:p>
          <a:p>
            <a:pPr marL="12700">
              <a:lnSpc>
                <a:spcPts val="4300"/>
              </a:lnSpc>
            </a:pPr>
            <a:r>
              <a:rPr sz="5700" spc="-517" baseline="-2192" dirty="0">
                <a:solidFill>
                  <a:srgbClr val="52A205"/>
                </a:solidFill>
                <a:latin typeface="Arial Black"/>
                <a:cs typeface="Arial Black"/>
              </a:rPr>
              <a:t>6S:</a:t>
            </a:r>
            <a:r>
              <a:rPr sz="5700" spc="-247" baseline="-2192" dirty="0">
                <a:solidFill>
                  <a:srgbClr val="52A205"/>
                </a:solidFill>
                <a:latin typeface="Arial Black"/>
                <a:cs typeface="Arial Black"/>
              </a:rPr>
              <a:t> </a:t>
            </a:r>
            <a:r>
              <a:rPr sz="3350" i="1" spc="-10" dirty="0">
                <a:latin typeface="Calibri"/>
                <a:cs typeface="Calibri"/>
              </a:rPr>
              <a:t>Conservate</a:t>
            </a:r>
            <a:r>
              <a:rPr sz="3350" i="1" spc="-105" dirty="0">
                <a:latin typeface="Calibri"/>
                <a:cs typeface="Calibri"/>
              </a:rPr>
              <a:t> </a:t>
            </a:r>
            <a:r>
              <a:rPr sz="3350" i="1" dirty="0">
                <a:latin typeface="Calibri"/>
                <a:cs typeface="Calibri"/>
              </a:rPr>
              <a:t>Natural</a:t>
            </a:r>
            <a:r>
              <a:rPr sz="3350" i="1" spc="-80" dirty="0">
                <a:latin typeface="Calibri"/>
                <a:cs typeface="Calibri"/>
              </a:rPr>
              <a:t> </a:t>
            </a:r>
            <a:r>
              <a:rPr sz="3350" i="1" spc="-10" dirty="0">
                <a:latin typeface="Calibri"/>
                <a:cs typeface="Calibri"/>
              </a:rPr>
              <a:t>Resources</a:t>
            </a:r>
            <a:endParaRPr sz="3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37193"/>
            <a:ext cx="18288000" cy="8249920"/>
            <a:chOff x="0" y="2037193"/>
            <a:chExt cx="18288000" cy="8249920"/>
          </a:xfrm>
        </p:grpSpPr>
        <p:sp>
          <p:nvSpPr>
            <p:cNvPr id="3" name="object 3"/>
            <p:cNvSpPr/>
            <p:nvPr/>
          </p:nvSpPr>
          <p:spPr>
            <a:xfrm>
              <a:off x="698371" y="2075298"/>
              <a:ext cx="16563975" cy="6096000"/>
            </a:xfrm>
            <a:custGeom>
              <a:avLst/>
              <a:gdLst/>
              <a:ahLst/>
              <a:cxnLst/>
              <a:rect l="l" t="t" r="r" b="b"/>
              <a:pathLst>
                <a:path w="16563975" h="6096000">
                  <a:moveTo>
                    <a:pt x="0" y="0"/>
                  </a:moveTo>
                  <a:lnTo>
                    <a:pt x="16563934" y="0"/>
                  </a:lnTo>
                  <a:lnTo>
                    <a:pt x="16563934" y="6095999"/>
                  </a:lnTo>
                  <a:lnTo>
                    <a:pt x="0" y="6095999"/>
                  </a:lnTo>
                  <a:lnTo>
                    <a:pt x="0" y="0"/>
                  </a:lnTo>
                </a:path>
              </a:pathLst>
            </a:custGeom>
            <a:ln w="76208">
              <a:solidFill>
                <a:srgbClr val="2386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0755"/>
              <a:ext cx="18287999" cy="21162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5878" y="7215266"/>
              <a:ext cx="1371051" cy="30606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95878" y="191006"/>
            <a:ext cx="1323974" cy="13239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6762" y="2075297"/>
            <a:ext cx="10858499" cy="60959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602" rIns="0" bIns="0" rtlCol="0">
            <a:spAutoFit/>
          </a:bodyPr>
          <a:lstStyle/>
          <a:p>
            <a:pPr marL="37846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Conclusion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385" dirty="0"/>
              <a:t>9</a:t>
            </a:fld>
            <a:endParaRPr spc="-385" dirty="0"/>
          </a:p>
        </p:txBody>
      </p:sp>
      <p:sp>
        <p:nvSpPr>
          <p:cNvPr id="9" name="object 9"/>
          <p:cNvSpPr txBox="1"/>
          <p:nvPr/>
        </p:nvSpPr>
        <p:spPr>
          <a:xfrm>
            <a:off x="1329592" y="3110010"/>
            <a:ext cx="15647035" cy="340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2550" algn="ctr">
              <a:lnSpc>
                <a:spcPct val="115300"/>
              </a:lnSpc>
              <a:spcBef>
                <a:spcPts val="95"/>
              </a:spcBef>
            </a:pPr>
            <a:r>
              <a:rPr sz="3850" i="1" spc="-110" dirty="0">
                <a:latin typeface="Calibri"/>
                <a:cs typeface="Calibri"/>
              </a:rPr>
              <a:t>The</a:t>
            </a:r>
            <a:r>
              <a:rPr sz="3850" i="1" spc="-2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main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conclusion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from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our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analysis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is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spc="50" dirty="0">
                <a:latin typeface="Calibri"/>
                <a:cs typeface="Calibri"/>
              </a:rPr>
              <a:t>that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the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high</a:t>
            </a:r>
            <a:r>
              <a:rPr sz="3850" i="1" spc="-15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consumption</a:t>
            </a:r>
            <a:r>
              <a:rPr sz="3850" i="1" spc="-15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of</a:t>
            </a:r>
            <a:r>
              <a:rPr sz="3850" i="1" spc="-15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meat</a:t>
            </a:r>
            <a:r>
              <a:rPr sz="3850" i="1" spc="-15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spc="50" dirty="0">
                <a:latin typeface="Calibri"/>
                <a:cs typeface="Calibri"/>
              </a:rPr>
              <a:t>in </a:t>
            </a:r>
            <a:r>
              <a:rPr sz="3850" i="1" dirty="0">
                <a:latin typeface="Calibri"/>
                <a:cs typeface="Calibri"/>
              </a:rPr>
              <a:t>our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spc="55" dirty="0">
                <a:latin typeface="Calibri"/>
                <a:cs typeface="Calibri"/>
              </a:rPr>
              <a:t>daily</a:t>
            </a:r>
            <a:r>
              <a:rPr sz="3850" i="1" spc="-1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lives</a:t>
            </a:r>
            <a:r>
              <a:rPr sz="3850" i="1" spc="-1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has</a:t>
            </a:r>
            <a:r>
              <a:rPr sz="3850" i="1" spc="-15" dirty="0"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had</a:t>
            </a:r>
            <a:r>
              <a:rPr sz="3850" i="1" spc="-10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a</a:t>
            </a:r>
            <a:r>
              <a:rPr sz="3850" i="1" spc="-10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spc="55" dirty="0">
                <a:solidFill>
                  <a:srgbClr val="238604"/>
                </a:solidFill>
                <a:latin typeface="Calibri"/>
                <a:cs typeface="Calibri"/>
              </a:rPr>
              <a:t>higher</a:t>
            </a:r>
            <a:r>
              <a:rPr sz="3850" i="1" spc="-10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impact</a:t>
            </a:r>
            <a:r>
              <a:rPr sz="3850" i="1" spc="-15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on</a:t>
            </a:r>
            <a:r>
              <a:rPr sz="3850" i="1" spc="-10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the</a:t>
            </a:r>
            <a:r>
              <a:rPr sz="3850" i="1" spc="-10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environment</a:t>
            </a:r>
            <a:r>
              <a:rPr sz="3850" i="1" spc="-10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compared</a:t>
            </a:r>
            <a:r>
              <a:rPr sz="3850" i="1" spc="-15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spc="-25" dirty="0">
                <a:solidFill>
                  <a:srgbClr val="238604"/>
                </a:solidFill>
                <a:latin typeface="Calibri"/>
                <a:cs typeface="Calibri"/>
              </a:rPr>
              <a:t>to </a:t>
            </a:r>
            <a:r>
              <a:rPr sz="3850" i="1" dirty="0">
                <a:solidFill>
                  <a:srgbClr val="238604"/>
                </a:solidFill>
                <a:latin typeface="Calibri"/>
                <a:cs typeface="Calibri"/>
              </a:rPr>
              <a:t>vegetables</a:t>
            </a:r>
            <a:r>
              <a:rPr sz="3850" i="1" spc="20" dirty="0">
                <a:solidFill>
                  <a:srgbClr val="238604"/>
                </a:solidFill>
                <a:latin typeface="Calibri"/>
                <a:cs typeface="Calibri"/>
              </a:rPr>
              <a:t> </a:t>
            </a:r>
            <a:r>
              <a:rPr sz="3850" i="1" spc="75" dirty="0">
                <a:latin typeface="Calibri"/>
                <a:cs typeface="Calibri"/>
              </a:rPr>
              <a:t>in</a:t>
            </a:r>
            <a:r>
              <a:rPr sz="3850" i="1" spc="2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European</a:t>
            </a:r>
            <a:r>
              <a:rPr sz="3850" i="1" spc="3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Countries</a:t>
            </a:r>
            <a:r>
              <a:rPr sz="3850" i="1" spc="2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according</a:t>
            </a:r>
            <a:r>
              <a:rPr sz="3850" i="1" spc="2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to</a:t>
            </a:r>
            <a:r>
              <a:rPr sz="3850" i="1" spc="2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the</a:t>
            </a:r>
            <a:r>
              <a:rPr sz="3850" i="1" spc="2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last</a:t>
            </a:r>
            <a:r>
              <a:rPr sz="3850" i="1" spc="25" dirty="0">
                <a:latin typeface="Calibri"/>
                <a:cs typeface="Calibri"/>
              </a:rPr>
              <a:t> </a:t>
            </a:r>
            <a:r>
              <a:rPr sz="3850" i="1" spc="-145" dirty="0">
                <a:latin typeface="Calibri"/>
                <a:cs typeface="Calibri"/>
              </a:rPr>
              <a:t>20</a:t>
            </a:r>
            <a:r>
              <a:rPr sz="3850" i="1" spc="2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years.</a:t>
            </a:r>
            <a:r>
              <a:rPr sz="3850" i="1" spc="3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Therefore,</a:t>
            </a:r>
            <a:r>
              <a:rPr sz="3850" i="1" spc="30" dirty="0">
                <a:latin typeface="Calibri"/>
                <a:cs typeface="Calibri"/>
              </a:rPr>
              <a:t> </a:t>
            </a:r>
            <a:r>
              <a:rPr sz="3850" i="1" spc="-25" dirty="0">
                <a:latin typeface="Calibri"/>
                <a:cs typeface="Calibri"/>
              </a:rPr>
              <a:t>we </a:t>
            </a:r>
            <a:r>
              <a:rPr sz="3850" i="1" dirty="0">
                <a:latin typeface="Calibri"/>
                <a:cs typeface="Calibri"/>
              </a:rPr>
              <a:t>should</a:t>
            </a:r>
            <a:r>
              <a:rPr sz="3850" i="1" spc="-3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follow</a:t>
            </a:r>
            <a:r>
              <a:rPr sz="3850" i="1" spc="-3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our</a:t>
            </a:r>
            <a:r>
              <a:rPr sz="3850" i="1" spc="-3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solutions</a:t>
            </a:r>
            <a:r>
              <a:rPr sz="3850" i="1" spc="-35" dirty="0">
                <a:latin typeface="Calibri"/>
                <a:cs typeface="Calibri"/>
              </a:rPr>
              <a:t> </a:t>
            </a:r>
            <a:r>
              <a:rPr sz="3850" i="1" spc="75" dirty="0">
                <a:latin typeface="Calibri"/>
                <a:cs typeface="Calibri"/>
              </a:rPr>
              <a:t>for</a:t>
            </a:r>
            <a:r>
              <a:rPr sz="3850" i="1" spc="-3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a</a:t>
            </a:r>
            <a:r>
              <a:rPr sz="3850" i="1" spc="-35" dirty="0">
                <a:latin typeface="Calibri"/>
                <a:cs typeface="Calibri"/>
              </a:rPr>
              <a:t> </a:t>
            </a:r>
            <a:r>
              <a:rPr sz="3850" i="1" spc="70" dirty="0">
                <a:latin typeface="Calibri"/>
                <a:cs typeface="Calibri"/>
              </a:rPr>
              <a:t>better</a:t>
            </a:r>
            <a:r>
              <a:rPr sz="3850" i="1" spc="-3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environment,</a:t>
            </a:r>
            <a:r>
              <a:rPr sz="3850" i="1" spc="-25" dirty="0">
                <a:latin typeface="Calibri"/>
                <a:cs typeface="Calibri"/>
              </a:rPr>
              <a:t> </a:t>
            </a:r>
            <a:r>
              <a:rPr sz="3850" i="1" spc="-45" dirty="0">
                <a:latin typeface="Calibri"/>
                <a:cs typeface="Calibri"/>
              </a:rPr>
              <a:t>so</a:t>
            </a:r>
            <a:r>
              <a:rPr sz="3850" i="1" spc="-35" dirty="0">
                <a:latin typeface="Calibri"/>
                <a:cs typeface="Calibri"/>
              </a:rPr>
              <a:t> </a:t>
            </a:r>
            <a:r>
              <a:rPr sz="3850" i="1" spc="75" dirty="0">
                <a:latin typeface="Calibri"/>
                <a:cs typeface="Calibri"/>
              </a:rPr>
              <a:t>future</a:t>
            </a:r>
            <a:r>
              <a:rPr sz="3850" i="1" spc="-30" dirty="0">
                <a:latin typeface="Calibri"/>
                <a:cs typeface="Calibri"/>
              </a:rPr>
              <a:t> </a:t>
            </a:r>
            <a:r>
              <a:rPr sz="3850" i="1" spc="-10" dirty="0">
                <a:latin typeface="Calibri"/>
                <a:cs typeface="Calibri"/>
              </a:rPr>
              <a:t>generations </a:t>
            </a:r>
            <a:r>
              <a:rPr sz="3850" i="1" dirty="0">
                <a:latin typeface="Calibri"/>
                <a:cs typeface="Calibri"/>
              </a:rPr>
              <a:t>can</a:t>
            </a:r>
            <a:r>
              <a:rPr sz="3850" i="1" spc="1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have</a:t>
            </a:r>
            <a:r>
              <a:rPr sz="3850" i="1" spc="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a</a:t>
            </a:r>
            <a:r>
              <a:rPr sz="3850" i="1" spc="5" dirty="0">
                <a:latin typeface="Calibri"/>
                <a:cs typeface="Calibri"/>
              </a:rPr>
              <a:t> </a:t>
            </a:r>
            <a:r>
              <a:rPr sz="3850" i="1" spc="45" dirty="0">
                <a:latin typeface="Calibri"/>
                <a:cs typeface="Calibri"/>
              </a:rPr>
              <a:t>healthy</a:t>
            </a:r>
            <a:r>
              <a:rPr sz="3850" i="1" spc="1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environment</a:t>
            </a:r>
            <a:r>
              <a:rPr sz="3850" i="1" spc="5" dirty="0">
                <a:latin typeface="Calibri"/>
                <a:cs typeface="Calibri"/>
              </a:rPr>
              <a:t> </a:t>
            </a:r>
            <a:r>
              <a:rPr sz="3850" i="1" spc="50" dirty="0">
                <a:latin typeface="Calibri"/>
                <a:cs typeface="Calibri"/>
              </a:rPr>
              <a:t>that</a:t>
            </a:r>
            <a:r>
              <a:rPr sz="3850" i="1" spc="1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can</a:t>
            </a:r>
            <a:r>
              <a:rPr sz="3850" i="1" spc="1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last</a:t>
            </a:r>
            <a:r>
              <a:rPr sz="3850" i="1" spc="10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longer</a:t>
            </a:r>
            <a:r>
              <a:rPr sz="3850" i="1" spc="5" dirty="0">
                <a:latin typeface="Calibri"/>
                <a:cs typeface="Calibri"/>
              </a:rPr>
              <a:t> </a:t>
            </a:r>
            <a:r>
              <a:rPr sz="3850" i="1" spc="75" dirty="0">
                <a:latin typeface="Calibri"/>
                <a:cs typeface="Calibri"/>
              </a:rPr>
              <a:t>in</a:t>
            </a:r>
            <a:r>
              <a:rPr sz="3850" i="1" spc="5" dirty="0">
                <a:latin typeface="Calibri"/>
                <a:cs typeface="Calibri"/>
              </a:rPr>
              <a:t> </a:t>
            </a:r>
            <a:r>
              <a:rPr sz="3850" i="1" dirty="0">
                <a:latin typeface="Calibri"/>
                <a:cs typeface="Calibri"/>
              </a:rPr>
              <a:t>the</a:t>
            </a:r>
            <a:r>
              <a:rPr sz="3850" i="1" spc="10" dirty="0">
                <a:latin typeface="Calibri"/>
                <a:cs typeface="Calibri"/>
              </a:rPr>
              <a:t> </a:t>
            </a:r>
            <a:r>
              <a:rPr sz="3850" i="1" spc="60" dirty="0">
                <a:latin typeface="Calibri"/>
                <a:cs typeface="Calibri"/>
              </a:rPr>
              <a:t>next</a:t>
            </a:r>
            <a:r>
              <a:rPr sz="3850" i="1" spc="5" dirty="0">
                <a:latin typeface="Calibri"/>
                <a:cs typeface="Calibri"/>
              </a:rPr>
              <a:t> </a:t>
            </a:r>
            <a:r>
              <a:rPr sz="3850" i="1" spc="-10" dirty="0">
                <a:latin typeface="Calibri"/>
                <a:cs typeface="Calibri"/>
              </a:rPr>
              <a:t>years.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576</Words>
  <Application>Microsoft Office PowerPoint</Application>
  <PresentationFormat>Custom</PresentationFormat>
  <Paragraphs>86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Cavolini</vt:lpstr>
      <vt:lpstr>Office Theme</vt:lpstr>
      <vt:lpstr>PowerPoint Presentation</vt:lpstr>
      <vt:lpstr>Index</vt:lpstr>
      <vt:lpstr>Introduction</vt:lpstr>
      <vt:lpstr>Meat and Vegetables European Consumption Analysis Meat Global Consumption, measured in Tones (2000-2023) Vegetables European Consumption Per Capita, measured in Kilograms (2000-2023)</vt:lpstr>
      <vt:lpstr>Meat and Vegetables European Consumption Analysis (2)</vt:lpstr>
      <vt:lpstr>Should We Eat Less Meat? (Video)</vt:lpstr>
      <vt:lpstr>Resources related to Water:</vt:lpstr>
      <vt:lpstr>Solutions to Guarantee the Preservation of the Environment</vt:lpstr>
      <vt:lpstr>Conclusion</vt:lpstr>
      <vt:lpstr>Thank you for   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Development (How does the Consumption of meat and vegetables affect the Environment in Europe)</dc:title>
  <dc:creator>Luís Silvano</dc:creator>
  <cp:keywords>DAFisovKRZw,BACmjDwH0hw</cp:keywords>
  <cp:lastModifiedBy>Luis Silvano</cp:lastModifiedBy>
  <cp:revision>2</cp:revision>
  <dcterms:created xsi:type="dcterms:W3CDTF">2023-06-06T08:51:40Z</dcterms:created>
  <dcterms:modified xsi:type="dcterms:W3CDTF">2023-06-06T09:12:49Z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2023-05-30T00:00:00Z</vt:filetime>
  </property>
  <property fmtid="{D5CDD505-2E9C-101B-9397-08002B2CF9AE}" pid="3" name="Creator">
    <vt:lpwstr>Canva</vt:lpwstr>
  </property>
  <property fmtid="{D5CDD505-2E9C-101B-9397-08002B2CF9AE}" pid="4" name="LastSaved">
    <vt:filetime>2023-06-06T00:00:00Z</vt:filetime>
  </property>
  <property fmtid="{D5CDD505-2E9C-101B-9397-08002B2CF9AE}" pid="5" name="Producer">
    <vt:lpwstr>Canva</vt:lpwstr>
  </property>
</Properties>
</file>